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18.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5" r:id="rId5"/>
    <p:sldId id="266" r:id="rId6"/>
    <p:sldId id="259" r:id="rId7"/>
    <p:sldId id="268" r:id="rId8"/>
    <p:sldId id="270" r:id="rId9"/>
    <p:sldId id="269" r:id="rId10"/>
    <p:sldId id="271" r:id="rId11"/>
    <p:sldId id="263" r:id="rId12"/>
  </p:sldIdLst>
  <p:sldSz cx="10693400" cy="7562850"/>
  <p:notesSz cx="10693400" cy="7562850"/>
  <p:defaultTextStyle>
    <a:defPPr>
      <a:defRPr lang="ru-K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38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rgbClr val="FBB034"/>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192263" y="3683553"/>
            <a:ext cx="1464945" cy="1386205"/>
          </a:xfrm>
          <a:custGeom>
            <a:avLst/>
            <a:gdLst/>
            <a:ahLst/>
            <a:cxnLst/>
            <a:rect l="l" t="t" r="r" b="b"/>
            <a:pathLst>
              <a:path w="1464945" h="1386204">
                <a:moveTo>
                  <a:pt x="0" y="1385989"/>
                </a:moveTo>
                <a:lnTo>
                  <a:pt x="1464614" y="0"/>
                </a:lnTo>
              </a:path>
            </a:pathLst>
          </a:custGeom>
          <a:ln w="25400">
            <a:solidFill>
              <a:srgbClr val="FBB034"/>
            </a:solidFill>
            <a:prstDash val="dot"/>
          </a:ln>
        </p:spPr>
        <p:txBody>
          <a:bodyPr wrap="square" lIns="0" tIns="0" rIns="0" bIns="0" rtlCol="0"/>
          <a:lstStyle/>
          <a:p>
            <a:endParaRPr dirty="0"/>
          </a:p>
        </p:txBody>
      </p:sp>
      <p:sp>
        <p:nvSpPr>
          <p:cNvPr id="17" name="bk object 17"/>
          <p:cNvSpPr/>
          <p:nvPr/>
        </p:nvSpPr>
        <p:spPr>
          <a:xfrm>
            <a:off x="3155184" y="5104629"/>
            <a:ext cx="0" cy="0"/>
          </a:xfrm>
          <a:custGeom>
            <a:avLst/>
            <a:gdLst/>
            <a:ahLst/>
            <a:cxnLst/>
            <a:rect l="l" t="t" r="r" b="b"/>
            <a:pathLst>
              <a:path>
                <a:moveTo>
                  <a:pt x="0" y="0"/>
                </a:moveTo>
                <a:lnTo>
                  <a:pt x="0" y="0"/>
                </a:lnTo>
              </a:path>
            </a:pathLst>
          </a:custGeom>
          <a:ln w="25400">
            <a:solidFill>
              <a:srgbClr val="FBB034"/>
            </a:solidFill>
          </a:ln>
        </p:spPr>
        <p:txBody>
          <a:bodyPr wrap="square" lIns="0" tIns="0" rIns="0" bIns="0" rtlCol="0"/>
          <a:lstStyle/>
          <a:p>
            <a:endParaRPr dirty="0"/>
          </a:p>
        </p:txBody>
      </p:sp>
      <p:sp>
        <p:nvSpPr>
          <p:cNvPr id="18" name="bk object 18"/>
          <p:cNvSpPr/>
          <p:nvPr/>
        </p:nvSpPr>
        <p:spPr>
          <a:xfrm>
            <a:off x="4675412" y="3653311"/>
            <a:ext cx="0" cy="25400"/>
          </a:xfrm>
          <a:custGeom>
            <a:avLst/>
            <a:gdLst/>
            <a:ahLst/>
            <a:cxnLst/>
            <a:rect l="l" t="t" r="r" b="b"/>
            <a:pathLst>
              <a:path h="25400">
                <a:moveTo>
                  <a:pt x="0" y="25399"/>
                </a:moveTo>
                <a:lnTo>
                  <a:pt x="0" y="0"/>
                </a:lnTo>
                <a:lnTo>
                  <a:pt x="0" y="25399"/>
                </a:lnTo>
                <a:close/>
              </a:path>
            </a:pathLst>
          </a:custGeom>
          <a:solidFill>
            <a:srgbClr val="FBB034"/>
          </a:solidFill>
        </p:spPr>
        <p:txBody>
          <a:bodyPr wrap="square" lIns="0" tIns="0" rIns="0" bIns="0" rtlCol="0"/>
          <a:lstStyle/>
          <a:p>
            <a:endParaRPr dirty="0"/>
          </a:p>
        </p:txBody>
      </p:sp>
      <p:sp>
        <p:nvSpPr>
          <p:cNvPr id="19" name="bk object 19"/>
          <p:cNvSpPr/>
          <p:nvPr/>
        </p:nvSpPr>
        <p:spPr>
          <a:xfrm>
            <a:off x="4675415" y="953011"/>
            <a:ext cx="0" cy="2656205"/>
          </a:xfrm>
          <a:custGeom>
            <a:avLst/>
            <a:gdLst/>
            <a:ahLst/>
            <a:cxnLst/>
            <a:rect l="l" t="t" r="r" b="b"/>
            <a:pathLst>
              <a:path h="2656204">
                <a:moveTo>
                  <a:pt x="0" y="2656052"/>
                </a:moveTo>
                <a:lnTo>
                  <a:pt x="0" y="0"/>
                </a:lnTo>
              </a:path>
            </a:pathLst>
          </a:custGeom>
          <a:ln w="25400">
            <a:solidFill>
              <a:srgbClr val="FBB034"/>
            </a:solidFill>
            <a:prstDash val="dot"/>
          </a:ln>
        </p:spPr>
        <p:txBody>
          <a:bodyPr wrap="square" lIns="0" tIns="0" rIns="0" bIns="0" rtlCol="0"/>
          <a:lstStyle/>
          <a:p>
            <a:endParaRPr dirty="0"/>
          </a:p>
        </p:txBody>
      </p:sp>
      <p:sp>
        <p:nvSpPr>
          <p:cNvPr id="20" name="bk object 20"/>
          <p:cNvSpPr/>
          <p:nvPr/>
        </p:nvSpPr>
        <p:spPr>
          <a:xfrm>
            <a:off x="4675415" y="3646957"/>
            <a:ext cx="0" cy="25400"/>
          </a:xfrm>
          <a:custGeom>
            <a:avLst/>
            <a:gdLst/>
            <a:ahLst/>
            <a:cxnLst/>
            <a:rect l="l" t="t" r="r" b="b"/>
            <a:pathLst>
              <a:path h="25400">
                <a:moveTo>
                  <a:pt x="0" y="25400"/>
                </a:moveTo>
                <a:lnTo>
                  <a:pt x="0" y="0"/>
                </a:lnTo>
                <a:lnTo>
                  <a:pt x="0" y="25400"/>
                </a:lnTo>
                <a:close/>
              </a:path>
            </a:pathLst>
          </a:custGeom>
          <a:solidFill>
            <a:srgbClr val="FBB034"/>
          </a:solidFill>
        </p:spPr>
        <p:txBody>
          <a:bodyPr wrap="square" lIns="0" tIns="0" rIns="0" bIns="0" rtlCol="0"/>
          <a:lstStyle/>
          <a:p>
            <a:endParaRPr dirty="0"/>
          </a:p>
        </p:txBody>
      </p:sp>
      <p:sp>
        <p:nvSpPr>
          <p:cNvPr id="21" name="bk object 21"/>
          <p:cNvSpPr/>
          <p:nvPr/>
        </p:nvSpPr>
        <p:spPr>
          <a:xfrm>
            <a:off x="4611915" y="813412"/>
            <a:ext cx="127000" cy="127000"/>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6000" b="1" i="0">
                <a:solidFill>
                  <a:srgbClr val="FBB034"/>
                </a:solidFill>
                <a:latin typeface="Century Gothic"/>
                <a:cs typeface="Century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9/20/2019</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rgbClr val="FBB034"/>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9/20/2019</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
            <a:ext cx="6615430" cy="673100"/>
          </a:xfrm>
          <a:custGeom>
            <a:avLst/>
            <a:gdLst/>
            <a:ahLst/>
            <a:cxnLst/>
            <a:rect l="l" t="t" r="r" b="b"/>
            <a:pathLst>
              <a:path w="6615430" h="673100">
                <a:moveTo>
                  <a:pt x="0" y="672909"/>
                </a:moveTo>
                <a:lnTo>
                  <a:pt x="6614998" y="672909"/>
                </a:lnTo>
                <a:lnTo>
                  <a:pt x="6614998" y="0"/>
                </a:lnTo>
                <a:lnTo>
                  <a:pt x="0" y="0"/>
                </a:lnTo>
                <a:lnTo>
                  <a:pt x="0" y="672909"/>
                </a:lnTo>
                <a:close/>
              </a:path>
            </a:pathLst>
          </a:custGeom>
          <a:solidFill>
            <a:srgbClr val="002D61"/>
          </a:solidFill>
        </p:spPr>
        <p:txBody>
          <a:bodyPr wrap="square" lIns="0" tIns="0" rIns="0" bIns="0" rtlCol="0"/>
          <a:lstStyle/>
          <a:p>
            <a:endParaRPr dirty="0"/>
          </a:p>
        </p:txBody>
      </p:sp>
      <p:sp>
        <p:nvSpPr>
          <p:cNvPr id="17" name="bk object 17"/>
          <p:cNvSpPr/>
          <p:nvPr/>
        </p:nvSpPr>
        <p:spPr>
          <a:xfrm>
            <a:off x="0" y="6887082"/>
            <a:ext cx="6615430" cy="673100"/>
          </a:xfrm>
          <a:custGeom>
            <a:avLst/>
            <a:gdLst/>
            <a:ahLst/>
            <a:cxnLst/>
            <a:rect l="l" t="t" r="r" b="b"/>
            <a:pathLst>
              <a:path w="6615430" h="673100">
                <a:moveTo>
                  <a:pt x="0" y="672922"/>
                </a:moveTo>
                <a:lnTo>
                  <a:pt x="6614998" y="672922"/>
                </a:lnTo>
                <a:lnTo>
                  <a:pt x="6614998" y="0"/>
                </a:lnTo>
                <a:lnTo>
                  <a:pt x="0" y="0"/>
                </a:lnTo>
                <a:lnTo>
                  <a:pt x="0" y="672922"/>
                </a:lnTo>
                <a:close/>
              </a:path>
            </a:pathLst>
          </a:custGeom>
          <a:solidFill>
            <a:srgbClr val="002D61"/>
          </a:solidFill>
        </p:spPr>
        <p:txBody>
          <a:bodyPr wrap="square" lIns="0" tIns="0" rIns="0" bIns="0" rtlCol="0"/>
          <a:lstStyle/>
          <a:p>
            <a:endParaRPr dirty="0"/>
          </a:p>
        </p:txBody>
      </p:sp>
      <p:sp>
        <p:nvSpPr>
          <p:cNvPr id="18" name="bk object 18"/>
          <p:cNvSpPr/>
          <p:nvPr/>
        </p:nvSpPr>
        <p:spPr>
          <a:xfrm>
            <a:off x="0" y="672922"/>
            <a:ext cx="6615430" cy="6214745"/>
          </a:xfrm>
          <a:custGeom>
            <a:avLst/>
            <a:gdLst/>
            <a:ahLst/>
            <a:cxnLst/>
            <a:rect l="l" t="t" r="r" b="b"/>
            <a:pathLst>
              <a:path w="6615430" h="6214745">
                <a:moveTo>
                  <a:pt x="0" y="6214160"/>
                </a:moveTo>
                <a:lnTo>
                  <a:pt x="6614998" y="6214160"/>
                </a:lnTo>
                <a:lnTo>
                  <a:pt x="6614998" y="0"/>
                </a:lnTo>
                <a:lnTo>
                  <a:pt x="0" y="0"/>
                </a:lnTo>
                <a:lnTo>
                  <a:pt x="0" y="6214160"/>
                </a:lnTo>
                <a:close/>
              </a:path>
            </a:pathLst>
          </a:custGeom>
          <a:solidFill>
            <a:srgbClr val="0D5CAB"/>
          </a:solidFill>
        </p:spPr>
        <p:txBody>
          <a:bodyPr wrap="square" lIns="0" tIns="0" rIns="0" bIns="0" rtlCol="0"/>
          <a:lstStyle/>
          <a:p>
            <a:endParaRPr dirty="0"/>
          </a:p>
        </p:txBody>
      </p:sp>
      <p:sp>
        <p:nvSpPr>
          <p:cNvPr id="19" name="bk object 19"/>
          <p:cNvSpPr/>
          <p:nvPr/>
        </p:nvSpPr>
        <p:spPr>
          <a:xfrm>
            <a:off x="462503" y="671334"/>
            <a:ext cx="6154082" cy="6217336"/>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9/20/2019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953690" y="915730"/>
            <a:ext cx="1135379" cy="939800"/>
          </a:xfrm>
          <a:prstGeom prst="rect">
            <a:avLst/>
          </a:prstGeom>
        </p:spPr>
        <p:txBody>
          <a:bodyPr wrap="square" lIns="0" tIns="0" rIns="0" bIns="0">
            <a:spAutoFit/>
          </a:bodyPr>
          <a:lstStyle>
            <a:lvl1pPr>
              <a:defRPr sz="6000" b="1" i="0">
                <a:solidFill>
                  <a:srgbClr val="FBB034"/>
                </a:solidFill>
                <a:latin typeface="Century Gothic"/>
                <a:cs typeface="Century Gothic"/>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9/20/2019</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hyperlink" Target="http://WWW.INTERNEWS.ORG/" TargetMode="External"/><Relationship Id="rId2" Type="http://schemas.openxmlformats.org/officeDocument/2006/relationships/hyperlink" Target="mailto:FRAHMATOV@INTERNEWS.ORG"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4.jpg"/><Relationship Id="rId4" Type="http://schemas.openxmlformats.org/officeDocument/2006/relationships/image" Target="../media/image18.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10251" y="2189246"/>
            <a:ext cx="462280" cy="202565"/>
          </a:xfrm>
          <a:prstGeom prst="rect">
            <a:avLst/>
          </a:prstGeom>
        </p:spPr>
        <p:txBody>
          <a:bodyPr vert="horz" wrap="square" lIns="0" tIns="13970" rIns="0" bIns="0" rtlCol="0">
            <a:spAutoFit/>
          </a:bodyPr>
          <a:lstStyle/>
          <a:p>
            <a:pPr marL="12700">
              <a:lnSpc>
                <a:spcPct val="100000"/>
              </a:lnSpc>
              <a:spcBef>
                <a:spcPts val="110"/>
              </a:spcBef>
            </a:pPr>
            <a:r>
              <a:rPr sz="1150" b="1" spc="-175" dirty="0">
                <a:solidFill>
                  <a:srgbClr val="F4F7F7"/>
                </a:solidFill>
                <a:latin typeface="Arial"/>
                <a:cs typeface="Arial"/>
              </a:rPr>
              <a:t>R</a:t>
            </a:r>
            <a:r>
              <a:rPr sz="1150" b="1" spc="-165" dirty="0">
                <a:solidFill>
                  <a:srgbClr val="F4F7F7"/>
                </a:solidFill>
                <a:latin typeface="Arial"/>
                <a:cs typeface="Arial"/>
              </a:rPr>
              <a:t>USS</a:t>
            </a:r>
            <a:r>
              <a:rPr sz="1150" b="1" spc="-75" dirty="0">
                <a:solidFill>
                  <a:srgbClr val="F4F7F7"/>
                </a:solidFill>
                <a:latin typeface="Arial"/>
                <a:cs typeface="Arial"/>
              </a:rPr>
              <a:t>I</a:t>
            </a:r>
            <a:r>
              <a:rPr sz="1150" b="1" spc="-190" dirty="0">
                <a:solidFill>
                  <a:srgbClr val="F4F7F7"/>
                </a:solidFill>
                <a:latin typeface="Arial"/>
                <a:cs typeface="Arial"/>
              </a:rPr>
              <a:t>A</a:t>
            </a:r>
            <a:endParaRPr sz="1150" dirty="0">
              <a:latin typeface="Arial"/>
              <a:cs typeface="Arial"/>
            </a:endParaRPr>
          </a:p>
        </p:txBody>
      </p:sp>
      <p:sp>
        <p:nvSpPr>
          <p:cNvPr id="3" name="object 3"/>
          <p:cNvSpPr txBox="1"/>
          <p:nvPr/>
        </p:nvSpPr>
        <p:spPr>
          <a:xfrm>
            <a:off x="2154767" y="4337645"/>
            <a:ext cx="312420" cy="202565"/>
          </a:xfrm>
          <a:prstGeom prst="rect">
            <a:avLst/>
          </a:prstGeom>
        </p:spPr>
        <p:txBody>
          <a:bodyPr vert="horz" wrap="square" lIns="0" tIns="13970" rIns="0" bIns="0" rtlCol="0">
            <a:spAutoFit/>
          </a:bodyPr>
          <a:lstStyle/>
          <a:p>
            <a:pPr marL="12700">
              <a:lnSpc>
                <a:spcPct val="100000"/>
              </a:lnSpc>
              <a:spcBef>
                <a:spcPts val="110"/>
              </a:spcBef>
            </a:pPr>
            <a:r>
              <a:rPr sz="1150" b="1" spc="-140" dirty="0">
                <a:solidFill>
                  <a:srgbClr val="F4F7F7"/>
                </a:solidFill>
                <a:latin typeface="Arial"/>
                <a:cs typeface="Arial"/>
              </a:rPr>
              <a:t>IRAN</a:t>
            </a:r>
            <a:endParaRPr sz="1150" dirty="0">
              <a:latin typeface="Arial"/>
              <a:cs typeface="Arial"/>
            </a:endParaRPr>
          </a:p>
        </p:txBody>
      </p:sp>
      <p:sp>
        <p:nvSpPr>
          <p:cNvPr id="4" name="object 4"/>
          <p:cNvSpPr txBox="1"/>
          <p:nvPr/>
        </p:nvSpPr>
        <p:spPr>
          <a:xfrm>
            <a:off x="1025274" y="3171323"/>
            <a:ext cx="483870" cy="202565"/>
          </a:xfrm>
          <a:prstGeom prst="rect">
            <a:avLst/>
          </a:prstGeom>
        </p:spPr>
        <p:txBody>
          <a:bodyPr vert="horz" wrap="square" lIns="0" tIns="13970" rIns="0" bIns="0" rtlCol="0">
            <a:spAutoFit/>
          </a:bodyPr>
          <a:lstStyle/>
          <a:p>
            <a:pPr marL="12700">
              <a:lnSpc>
                <a:spcPct val="100000"/>
              </a:lnSpc>
              <a:spcBef>
                <a:spcPts val="110"/>
              </a:spcBef>
            </a:pPr>
            <a:r>
              <a:rPr sz="1150" b="1" spc="-190" dirty="0">
                <a:solidFill>
                  <a:srgbClr val="F4F7F7"/>
                </a:solidFill>
                <a:latin typeface="Arial"/>
                <a:cs typeface="Arial"/>
              </a:rPr>
              <a:t>TURKEY</a:t>
            </a:r>
            <a:endParaRPr sz="1150" dirty="0">
              <a:latin typeface="Arial"/>
              <a:cs typeface="Arial"/>
            </a:endParaRPr>
          </a:p>
        </p:txBody>
      </p:sp>
      <p:sp>
        <p:nvSpPr>
          <p:cNvPr id="5" name="object 5"/>
          <p:cNvSpPr txBox="1"/>
          <p:nvPr/>
        </p:nvSpPr>
        <p:spPr>
          <a:xfrm>
            <a:off x="1763597" y="3424067"/>
            <a:ext cx="666750" cy="233679"/>
          </a:xfrm>
          <a:prstGeom prst="rect">
            <a:avLst/>
          </a:prstGeom>
        </p:spPr>
        <p:txBody>
          <a:bodyPr vert="horz" wrap="square" lIns="0" tIns="31750" rIns="0" bIns="0" rtlCol="0">
            <a:spAutoFit/>
          </a:bodyPr>
          <a:lstStyle/>
          <a:p>
            <a:pPr marL="12700">
              <a:lnSpc>
                <a:spcPct val="100000"/>
              </a:lnSpc>
              <a:spcBef>
                <a:spcPts val="250"/>
              </a:spcBef>
            </a:pPr>
            <a:r>
              <a:rPr sz="550" b="1" spc="-60" dirty="0">
                <a:solidFill>
                  <a:srgbClr val="F4F7F7"/>
                </a:solidFill>
                <a:latin typeface="Arial"/>
                <a:cs typeface="Arial"/>
              </a:rPr>
              <a:t>ARMENIA</a:t>
            </a:r>
            <a:endParaRPr sz="550" dirty="0">
              <a:latin typeface="Arial"/>
              <a:cs typeface="Arial"/>
            </a:endParaRPr>
          </a:p>
          <a:p>
            <a:pPr marL="278765">
              <a:lnSpc>
                <a:spcPct val="100000"/>
              </a:lnSpc>
              <a:spcBef>
                <a:spcPts val="160"/>
              </a:spcBef>
            </a:pPr>
            <a:r>
              <a:rPr sz="550" b="1" spc="-65" dirty="0">
                <a:solidFill>
                  <a:srgbClr val="FFFFFF"/>
                </a:solidFill>
                <a:latin typeface="Arial"/>
                <a:cs typeface="Arial"/>
              </a:rPr>
              <a:t>AZERBAIJAN</a:t>
            </a:r>
            <a:endParaRPr sz="550" dirty="0">
              <a:latin typeface="Arial"/>
              <a:cs typeface="Arial"/>
            </a:endParaRPr>
          </a:p>
        </p:txBody>
      </p:sp>
      <p:sp>
        <p:nvSpPr>
          <p:cNvPr id="6" name="object 6"/>
          <p:cNvSpPr txBox="1"/>
          <p:nvPr/>
        </p:nvSpPr>
        <p:spPr>
          <a:xfrm>
            <a:off x="1137100" y="2494158"/>
            <a:ext cx="543560" cy="202565"/>
          </a:xfrm>
          <a:prstGeom prst="rect">
            <a:avLst/>
          </a:prstGeom>
        </p:spPr>
        <p:txBody>
          <a:bodyPr vert="horz" wrap="square" lIns="0" tIns="13970" rIns="0" bIns="0" rtlCol="0">
            <a:spAutoFit/>
          </a:bodyPr>
          <a:lstStyle/>
          <a:p>
            <a:pPr marL="12700">
              <a:lnSpc>
                <a:spcPct val="100000"/>
              </a:lnSpc>
              <a:spcBef>
                <a:spcPts val="110"/>
              </a:spcBef>
            </a:pPr>
            <a:r>
              <a:rPr sz="1150" b="1" spc="-220" dirty="0">
                <a:solidFill>
                  <a:srgbClr val="FFFFFF"/>
                </a:solidFill>
                <a:latin typeface="Arial"/>
                <a:cs typeface="Arial"/>
              </a:rPr>
              <a:t>GEORG</a:t>
            </a:r>
            <a:r>
              <a:rPr sz="1150" b="1" spc="-90" dirty="0">
                <a:solidFill>
                  <a:srgbClr val="FFFFFF"/>
                </a:solidFill>
                <a:latin typeface="Arial"/>
                <a:cs typeface="Arial"/>
              </a:rPr>
              <a:t>I</a:t>
            </a:r>
            <a:r>
              <a:rPr sz="1150" b="1" spc="-190" dirty="0">
                <a:solidFill>
                  <a:srgbClr val="FFFFFF"/>
                </a:solidFill>
                <a:latin typeface="Arial"/>
                <a:cs typeface="Arial"/>
              </a:rPr>
              <a:t>A</a:t>
            </a:r>
            <a:endParaRPr sz="1150" dirty="0">
              <a:latin typeface="Arial"/>
              <a:cs typeface="Arial"/>
            </a:endParaRPr>
          </a:p>
        </p:txBody>
      </p:sp>
      <p:sp>
        <p:nvSpPr>
          <p:cNvPr id="7" name="object 7"/>
          <p:cNvSpPr txBox="1"/>
          <p:nvPr/>
        </p:nvSpPr>
        <p:spPr>
          <a:xfrm>
            <a:off x="1089222" y="3588735"/>
            <a:ext cx="380365" cy="202565"/>
          </a:xfrm>
          <a:prstGeom prst="rect">
            <a:avLst/>
          </a:prstGeom>
        </p:spPr>
        <p:txBody>
          <a:bodyPr vert="horz" wrap="square" lIns="0" tIns="13970" rIns="0" bIns="0" rtlCol="0">
            <a:spAutoFit/>
          </a:bodyPr>
          <a:lstStyle/>
          <a:p>
            <a:pPr marL="12700">
              <a:lnSpc>
                <a:spcPct val="100000"/>
              </a:lnSpc>
              <a:spcBef>
                <a:spcPts val="110"/>
              </a:spcBef>
            </a:pPr>
            <a:r>
              <a:rPr sz="1150" b="1" spc="-160" dirty="0">
                <a:solidFill>
                  <a:srgbClr val="F4F7F7"/>
                </a:solidFill>
                <a:latin typeface="Arial"/>
                <a:cs typeface="Arial"/>
              </a:rPr>
              <a:t>SYR</a:t>
            </a:r>
            <a:r>
              <a:rPr sz="1150" b="1" spc="-70" dirty="0">
                <a:solidFill>
                  <a:srgbClr val="F4F7F7"/>
                </a:solidFill>
                <a:latin typeface="Arial"/>
                <a:cs typeface="Arial"/>
              </a:rPr>
              <a:t>I</a:t>
            </a:r>
            <a:r>
              <a:rPr sz="1150" b="1" spc="-190" dirty="0">
                <a:solidFill>
                  <a:srgbClr val="F4F7F7"/>
                </a:solidFill>
                <a:latin typeface="Arial"/>
                <a:cs typeface="Arial"/>
              </a:rPr>
              <a:t>A</a:t>
            </a:r>
            <a:endParaRPr sz="1150" dirty="0">
              <a:latin typeface="Arial"/>
              <a:cs typeface="Arial"/>
            </a:endParaRPr>
          </a:p>
        </p:txBody>
      </p:sp>
      <p:sp>
        <p:nvSpPr>
          <p:cNvPr id="8" name="object 8"/>
          <p:cNvSpPr txBox="1"/>
          <p:nvPr/>
        </p:nvSpPr>
        <p:spPr>
          <a:xfrm>
            <a:off x="84803" y="3147369"/>
            <a:ext cx="498475" cy="202565"/>
          </a:xfrm>
          <a:prstGeom prst="rect">
            <a:avLst/>
          </a:prstGeom>
        </p:spPr>
        <p:txBody>
          <a:bodyPr vert="horz" wrap="square" lIns="0" tIns="13970" rIns="0" bIns="0" rtlCol="0">
            <a:spAutoFit/>
          </a:bodyPr>
          <a:lstStyle/>
          <a:p>
            <a:pPr marL="12700">
              <a:lnSpc>
                <a:spcPct val="100000"/>
              </a:lnSpc>
              <a:spcBef>
                <a:spcPts val="110"/>
              </a:spcBef>
            </a:pPr>
            <a:r>
              <a:rPr sz="1150" b="1" spc="-180" dirty="0">
                <a:solidFill>
                  <a:srgbClr val="FFFFFF"/>
                </a:solidFill>
                <a:latin typeface="Arial"/>
                <a:cs typeface="Arial"/>
              </a:rPr>
              <a:t>CYP</a:t>
            </a:r>
            <a:r>
              <a:rPr sz="1150" b="1" spc="-200" dirty="0">
                <a:solidFill>
                  <a:srgbClr val="FFFFFF"/>
                </a:solidFill>
                <a:latin typeface="Arial"/>
                <a:cs typeface="Arial"/>
              </a:rPr>
              <a:t>R</a:t>
            </a:r>
            <a:r>
              <a:rPr sz="1150" b="1" spc="-185" dirty="0">
                <a:solidFill>
                  <a:srgbClr val="FFFFFF"/>
                </a:solidFill>
                <a:latin typeface="Arial"/>
                <a:cs typeface="Arial"/>
              </a:rPr>
              <a:t>U</a:t>
            </a:r>
            <a:r>
              <a:rPr sz="1150" b="1" spc="-170" dirty="0">
                <a:solidFill>
                  <a:srgbClr val="FFFFFF"/>
                </a:solidFill>
                <a:latin typeface="Arial"/>
                <a:cs typeface="Arial"/>
              </a:rPr>
              <a:t>S</a:t>
            </a:r>
            <a:endParaRPr sz="1150" dirty="0">
              <a:latin typeface="Arial"/>
              <a:cs typeface="Arial"/>
            </a:endParaRPr>
          </a:p>
        </p:txBody>
      </p:sp>
      <p:sp>
        <p:nvSpPr>
          <p:cNvPr id="9" name="object 9"/>
          <p:cNvSpPr txBox="1"/>
          <p:nvPr/>
        </p:nvSpPr>
        <p:spPr>
          <a:xfrm>
            <a:off x="1345114" y="3920203"/>
            <a:ext cx="309245" cy="202565"/>
          </a:xfrm>
          <a:prstGeom prst="rect">
            <a:avLst/>
          </a:prstGeom>
        </p:spPr>
        <p:txBody>
          <a:bodyPr vert="horz" wrap="square" lIns="0" tIns="13970" rIns="0" bIns="0" rtlCol="0">
            <a:spAutoFit/>
          </a:bodyPr>
          <a:lstStyle/>
          <a:p>
            <a:pPr marL="12700">
              <a:lnSpc>
                <a:spcPct val="100000"/>
              </a:lnSpc>
              <a:spcBef>
                <a:spcPts val="110"/>
              </a:spcBef>
            </a:pPr>
            <a:r>
              <a:rPr sz="1150" b="1" spc="-165" dirty="0">
                <a:solidFill>
                  <a:srgbClr val="F4F7F7"/>
                </a:solidFill>
                <a:latin typeface="Arial"/>
                <a:cs typeface="Arial"/>
              </a:rPr>
              <a:t>IRAQ</a:t>
            </a:r>
            <a:endParaRPr sz="1150" dirty="0">
              <a:latin typeface="Arial"/>
              <a:cs typeface="Arial"/>
            </a:endParaRPr>
          </a:p>
        </p:txBody>
      </p:sp>
      <p:sp>
        <p:nvSpPr>
          <p:cNvPr id="10" name="object 10"/>
          <p:cNvSpPr txBox="1"/>
          <p:nvPr/>
        </p:nvSpPr>
        <p:spPr>
          <a:xfrm>
            <a:off x="-49846" y="4104646"/>
            <a:ext cx="440690" cy="202565"/>
          </a:xfrm>
          <a:prstGeom prst="rect">
            <a:avLst/>
          </a:prstGeom>
        </p:spPr>
        <p:txBody>
          <a:bodyPr vert="horz" wrap="square" lIns="0" tIns="13970" rIns="0" bIns="0" rtlCol="0">
            <a:spAutoFit/>
          </a:bodyPr>
          <a:lstStyle/>
          <a:p>
            <a:pPr marL="12700">
              <a:lnSpc>
                <a:spcPct val="100000"/>
              </a:lnSpc>
              <a:spcBef>
                <a:spcPts val="110"/>
              </a:spcBef>
            </a:pPr>
            <a:r>
              <a:rPr sz="1150" b="1" spc="-190" dirty="0">
                <a:solidFill>
                  <a:srgbClr val="FFFFFF"/>
                </a:solidFill>
                <a:latin typeface="Arial"/>
                <a:cs typeface="Arial"/>
              </a:rPr>
              <a:t>ORDAN</a:t>
            </a:r>
            <a:endParaRPr sz="1150" dirty="0">
              <a:latin typeface="Arial"/>
              <a:cs typeface="Arial"/>
            </a:endParaRPr>
          </a:p>
        </p:txBody>
      </p:sp>
      <p:sp>
        <p:nvSpPr>
          <p:cNvPr id="11" name="object 11"/>
          <p:cNvSpPr txBox="1"/>
          <p:nvPr/>
        </p:nvSpPr>
        <p:spPr>
          <a:xfrm>
            <a:off x="97177" y="3521116"/>
            <a:ext cx="629285" cy="415925"/>
          </a:xfrm>
          <a:prstGeom prst="rect">
            <a:avLst/>
          </a:prstGeom>
        </p:spPr>
        <p:txBody>
          <a:bodyPr vert="horz" wrap="square" lIns="0" tIns="12065" rIns="0" bIns="0" rtlCol="0">
            <a:spAutoFit/>
          </a:bodyPr>
          <a:lstStyle/>
          <a:p>
            <a:pPr marL="12700" marR="5080" indent="48895">
              <a:lnSpc>
                <a:spcPct val="111400"/>
              </a:lnSpc>
              <a:spcBef>
                <a:spcPts val="95"/>
              </a:spcBef>
            </a:pPr>
            <a:r>
              <a:rPr sz="1150" b="1" spc="-165" dirty="0">
                <a:solidFill>
                  <a:srgbClr val="FFFFFF"/>
                </a:solidFill>
                <a:latin typeface="Arial"/>
                <a:cs typeface="Arial"/>
              </a:rPr>
              <a:t>LEBANON  </a:t>
            </a:r>
            <a:r>
              <a:rPr sz="1150" b="1" spc="-160" dirty="0">
                <a:solidFill>
                  <a:srgbClr val="FFFFFF"/>
                </a:solidFill>
                <a:latin typeface="Arial"/>
                <a:cs typeface="Arial"/>
              </a:rPr>
              <a:t>ISRAEL</a:t>
            </a:r>
            <a:endParaRPr sz="1150" dirty="0">
              <a:latin typeface="Arial"/>
              <a:cs typeface="Arial"/>
            </a:endParaRPr>
          </a:p>
        </p:txBody>
      </p:sp>
      <p:sp>
        <p:nvSpPr>
          <p:cNvPr id="12" name="object 12"/>
          <p:cNvSpPr txBox="1"/>
          <p:nvPr/>
        </p:nvSpPr>
        <p:spPr>
          <a:xfrm>
            <a:off x="895792" y="4501228"/>
            <a:ext cx="473075" cy="379095"/>
          </a:xfrm>
          <a:prstGeom prst="rect">
            <a:avLst/>
          </a:prstGeom>
        </p:spPr>
        <p:txBody>
          <a:bodyPr vert="horz" wrap="square" lIns="0" tIns="12065" rIns="0" bIns="0" rtlCol="0">
            <a:spAutoFit/>
          </a:bodyPr>
          <a:lstStyle/>
          <a:p>
            <a:pPr marL="12700" marR="5080" indent="43180">
              <a:lnSpc>
                <a:spcPct val="100899"/>
              </a:lnSpc>
              <a:spcBef>
                <a:spcPts val="95"/>
              </a:spcBef>
            </a:pPr>
            <a:r>
              <a:rPr sz="1150" b="1" spc="-150" dirty="0">
                <a:solidFill>
                  <a:srgbClr val="F4F7F7"/>
                </a:solidFill>
                <a:latin typeface="Arial"/>
                <a:cs typeface="Arial"/>
              </a:rPr>
              <a:t>SAUDI  </a:t>
            </a:r>
            <a:r>
              <a:rPr sz="1150" b="1" spc="-175" dirty="0">
                <a:solidFill>
                  <a:srgbClr val="F4F7F7"/>
                </a:solidFill>
                <a:latin typeface="Arial"/>
                <a:cs typeface="Arial"/>
              </a:rPr>
              <a:t>ARAB</a:t>
            </a:r>
            <a:r>
              <a:rPr sz="1150" b="1" spc="-75" dirty="0">
                <a:solidFill>
                  <a:srgbClr val="F4F7F7"/>
                </a:solidFill>
                <a:latin typeface="Arial"/>
                <a:cs typeface="Arial"/>
              </a:rPr>
              <a:t>I</a:t>
            </a:r>
            <a:r>
              <a:rPr sz="1150" b="1" spc="-190" dirty="0">
                <a:solidFill>
                  <a:srgbClr val="F4F7F7"/>
                </a:solidFill>
                <a:latin typeface="Arial"/>
                <a:cs typeface="Arial"/>
              </a:rPr>
              <a:t>A</a:t>
            </a:r>
            <a:endParaRPr sz="1150" dirty="0">
              <a:latin typeface="Arial"/>
              <a:cs typeface="Arial"/>
            </a:endParaRPr>
          </a:p>
        </p:txBody>
      </p:sp>
      <p:sp>
        <p:nvSpPr>
          <p:cNvPr id="13" name="object 13"/>
          <p:cNvSpPr txBox="1"/>
          <p:nvPr/>
        </p:nvSpPr>
        <p:spPr>
          <a:xfrm>
            <a:off x="1641434" y="4554501"/>
            <a:ext cx="256540" cy="114935"/>
          </a:xfrm>
          <a:prstGeom prst="rect">
            <a:avLst/>
          </a:prstGeom>
        </p:spPr>
        <p:txBody>
          <a:bodyPr vert="horz" wrap="square" lIns="0" tIns="17145" rIns="0" bIns="0" rtlCol="0">
            <a:spAutoFit/>
          </a:bodyPr>
          <a:lstStyle/>
          <a:p>
            <a:pPr marL="12700">
              <a:lnSpc>
                <a:spcPct val="100000"/>
              </a:lnSpc>
              <a:spcBef>
                <a:spcPts val="135"/>
              </a:spcBef>
            </a:pPr>
            <a:r>
              <a:rPr sz="550" b="1" spc="-85" dirty="0">
                <a:solidFill>
                  <a:srgbClr val="FFFFFF"/>
                </a:solidFill>
                <a:latin typeface="Arial"/>
                <a:cs typeface="Arial"/>
              </a:rPr>
              <a:t>KUW</a:t>
            </a:r>
            <a:r>
              <a:rPr sz="550" b="1" spc="-75" dirty="0">
                <a:solidFill>
                  <a:srgbClr val="FFFFFF"/>
                </a:solidFill>
                <a:latin typeface="Arial"/>
                <a:cs typeface="Arial"/>
              </a:rPr>
              <a:t>A</a:t>
            </a:r>
            <a:r>
              <a:rPr sz="550" b="1" spc="-30" dirty="0">
                <a:solidFill>
                  <a:srgbClr val="FFFFFF"/>
                </a:solidFill>
                <a:latin typeface="Arial"/>
                <a:cs typeface="Arial"/>
              </a:rPr>
              <a:t>IT</a:t>
            </a:r>
            <a:endParaRPr sz="550" dirty="0">
              <a:latin typeface="Arial"/>
              <a:cs typeface="Arial"/>
            </a:endParaRPr>
          </a:p>
        </p:txBody>
      </p:sp>
      <p:sp>
        <p:nvSpPr>
          <p:cNvPr id="14" name="object 14"/>
          <p:cNvSpPr txBox="1"/>
          <p:nvPr/>
        </p:nvSpPr>
        <p:spPr>
          <a:xfrm>
            <a:off x="1899065" y="4897972"/>
            <a:ext cx="466090" cy="584835"/>
          </a:xfrm>
          <a:prstGeom prst="rect">
            <a:avLst/>
          </a:prstGeom>
        </p:spPr>
        <p:txBody>
          <a:bodyPr vert="horz" wrap="square" lIns="0" tIns="36195" rIns="0" bIns="0" rtlCol="0">
            <a:spAutoFit/>
          </a:bodyPr>
          <a:lstStyle/>
          <a:p>
            <a:pPr marL="12700">
              <a:lnSpc>
                <a:spcPct val="100000"/>
              </a:lnSpc>
              <a:spcBef>
                <a:spcPts val="285"/>
              </a:spcBef>
            </a:pPr>
            <a:r>
              <a:rPr sz="550" b="1" spc="-90" dirty="0">
                <a:solidFill>
                  <a:srgbClr val="FFFFFF"/>
                </a:solidFill>
                <a:latin typeface="Arial"/>
                <a:cs typeface="Arial"/>
              </a:rPr>
              <a:t>QATAR</a:t>
            </a:r>
            <a:endParaRPr sz="550" dirty="0">
              <a:latin typeface="Arial"/>
              <a:cs typeface="Arial"/>
            </a:endParaRPr>
          </a:p>
          <a:p>
            <a:pPr marL="17780">
              <a:lnSpc>
                <a:spcPct val="100000"/>
              </a:lnSpc>
              <a:spcBef>
                <a:spcPts val="320"/>
              </a:spcBef>
            </a:pPr>
            <a:r>
              <a:rPr sz="1150" b="1" spc="-200" dirty="0">
                <a:solidFill>
                  <a:srgbClr val="F4F7F7"/>
                </a:solidFill>
                <a:latin typeface="Arial"/>
                <a:cs typeface="Arial"/>
              </a:rPr>
              <a:t>AE</a:t>
            </a:r>
            <a:endParaRPr sz="1150" dirty="0">
              <a:latin typeface="Arial"/>
              <a:cs typeface="Arial"/>
            </a:endParaRPr>
          </a:p>
          <a:p>
            <a:pPr marL="95250">
              <a:lnSpc>
                <a:spcPct val="100000"/>
              </a:lnSpc>
              <a:spcBef>
                <a:spcPts val="470"/>
              </a:spcBef>
            </a:pPr>
            <a:r>
              <a:rPr sz="1150" b="1" spc="-175" dirty="0">
                <a:solidFill>
                  <a:srgbClr val="F4F7F7"/>
                </a:solidFill>
                <a:latin typeface="Arial"/>
                <a:cs typeface="Arial"/>
              </a:rPr>
              <a:t>OMAN</a:t>
            </a:r>
            <a:endParaRPr sz="1150" dirty="0">
              <a:latin typeface="Arial"/>
              <a:cs typeface="Arial"/>
            </a:endParaRPr>
          </a:p>
        </p:txBody>
      </p:sp>
      <p:sp>
        <p:nvSpPr>
          <p:cNvPr id="15" name="object 15"/>
          <p:cNvSpPr txBox="1"/>
          <p:nvPr/>
        </p:nvSpPr>
        <p:spPr>
          <a:xfrm>
            <a:off x="1024031" y="5471241"/>
            <a:ext cx="437515" cy="202565"/>
          </a:xfrm>
          <a:prstGeom prst="rect">
            <a:avLst/>
          </a:prstGeom>
        </p:spPr>
        <p:txBody>
          <a:bodyPr vert="horz" wrap="square" lIns="0" tIns="13970" rIns="0" bIns="0" rtlCol="0">
            <a:spAutoFit/>
          </a:bodyPr>
          <a:lstStyle/>
          <a:p>
            <a:pPr marL="12700">
              <a:lnSpc>
                <a:spcPct val="100000"/>
              </a:lnSpc>
              <a:spcBef>
                <a:spcPts val="110"/>
              </a:spcBef>
            </a:pPr>
            <a:r>
              <a:rPr sz="1150" b="1" spc="-170" dirty="0">
                <a:solidFill>
                  <a:srgbClr val="F4F7F7"/>
                </a:solidFill>
                <a:latin typeface="Arial"/>
                <a:cs typeface="Arial"/>
              </a:rPr>
              <a:t>YEMEN</a:t>
            </a:r>
            <a:endParaRPr sz="1150" dirty="0">
              <a:latin typeface="Arial"/>
              <a:cs typeface="Arial"/>
            </a:endParaRPr>
          </a:p>
        </p:txBody>
      </p:sp>
      <p:sp>
        <p:nvSpPr>
          <p:cNvPr id="16" name="object 16"/>
          <p:cNvSpPr txBox="1"/>
          <p:nvPr/>
        </p:nvSpPr>
        <p:spPr>
          <a:xfrm>
            <a:off x="5495449" y="3335119"/>
            <a:ext cx="652780" cy="202565"/>
          </a:xfrm>
          <a:prstGeom prst="rect">
            <a:avLst/>
          </a:prstGeom>
        </p:spPr>
        <p:txBody>
          <a:bodyPr vert="horz" wrap="square" lIns="0" tIns="13970" rIns="0" bIns="0" rtlCol="0">
            <a:spAutoFit/>
          </a:bodyPr>
          <a:lstStyle/>
          <a:p>
            <a:pPr marL="12700">
              <a:lnSpc>
                <a:spcPct val="100000"/>
              </a:lnSpc>
              <a:spcBef>
                <a:spcPts val="110"/>
              </a:spcBef>
            </a:pPr>
            <a:r>
              <a:rPr sz="1150" b="1" spc="-190" dirty="0">
                <a:solidFill>
                  <a:srgbClr val="F4F7F7"/>
                </a:solidFill>
                <a:latin typeface="Arial"/>
                <a:cs typeface="Arial"/>
              </a:rPr>
              <a:t>MONGOL</a:t>
            </a:r>
            <a:r>
              <a:rPr sz="1150" b="1" spc="-75" dirty="0">
                <a:solidFill>
                  <a:srgbClr val="F4F7F7"/>
                </a:solidFill>
                <a:latin typeface="Arial"/>
                <a:cs typeface="Arial"/>
              </a:rPr>
              <a:t>I</a:t>
            </a:r>
            <a:r>
              <a:rPr sz="1150" b="1" spc="-190" dirty="0">
                <a:solidFill>
                  <a:srgbClr val="F4F7F7"/>
                </a:solidFill>
                <a:latin typeface="Arial"/>
                <a:cs typeface="Arial"/>
              </a:rPr>
              <a:t>A</a:t>
            </a:r>
            <a:endParaRPr sz="1150" dirty="0">
              <a:latin typeface="Arial"/>
              <a:cs typeface="Arial"/>
            </a:endParaRPr>
          </a:p>
        </p:txBody>
      </p:sp>
      <p:sp>
        <p:nvSpPr>
          <p:cNvPr id="17" name="object 17"/>
          <p:cNvSpPr txBox="1"/>
          <p:nvPr/>
        </p:nvSpPr>
        <p:spPr>
          <a:xfrm>
            <a:off x="5855643" y="4382703"/>
            <a:ext cx="391160" cy="202565"/>
          </a:xfrm>
          <a:prstGeom prst="rect">
            <a:avLst/>
          </a:prstGeom>
        </p:spPr>
        <p:txBody>
          <a:bodyPr vert="horz" wrap="square" lIns="0" tIns="13970" rIns="0" bIns="0" rtlCol="0">
            <a:spAutoFit/>
          </a:bodyPr>
          <a:lstStyle/>
          <a:p>
            <a:pPr marL="12700">
              <a:lnSpc>
                <a:spcPct val="100000"/>
              </a:lnSpc>
              <a:spcBef>
                <a:spcPts val="110"/>
              </a:spcBef>
            </a:pPr>
            <a:r>
              <a:rPr sz="1150" b="1" spc="-155" dirty="0">
                <a:solidFill>
                  <a:srgbClr val="F4F7F7"/>
                </a:solidFill>
                <a:latin typeface="Arial"/>
                <a:cs typeface="Arial"/>
              </a:rPr>
              <a:t>CHINA</a:t>
            </a:r>
            <a:endParaRPr sz="1150" dirty="0">
              <a:latin typeface="Arial"/>
              <a:cs typeface="Arial"/>
            </a:endParaRPr>
          </a:p>
        </p:txBody>
      </p:sp>
      <p:sp>
        <p:nvSpPr>
          <p:cNvPr id="18" name="object 18"/>
          <p:cNvSpPr txBox="1"/>
          <p:nvPr/>
        </p:nvSpPr>
        <p:spPr>
          <a:xfrm>
            <a:off x="3943446" y="5495843"/>
            <a:ext cx="352425" cy="202565"/>
          </a:xfrm>
          <a:prstGeom prst="rect">
            <a:avLst/>
          </a:prstGeom>
        </p:spPr>
        <p:txBody>
          <a:bodyPr vert="horz" wrap="square" lIns="0" tIns="13970" rIns="0" bIns="0" rtlCol="0">
            <a:spAutoFit/>
          </a:bodyPr>
          <a:lstStyle/>
          <a:p>
            <a:pPr marL="12700">
              <a:lnSpc>
                <a:spcPct val="100000"/>
              </a:lnSpc>
              <a:spcBef>
                <a:spcPts val="110"/>
              </a:spcBef>
            </a:pPr>
            <a:r>
              <a:rPr sz="1150" b="1" spc="-110" dirty="0">
                <a:solidFill>
                  <a:srgbClr val="F4F7F7"/>
                </a:solidFill>
                <a:latin typeface="Arial"/>
                <a:cs typeface="Arial"/>
              </a:rPr>
              <a:t>IND</a:t>
            </a:r>
            <a:r>
              <a:rPr sz="1150" b="1" spc="-60" dirty="0">
                <a:solidFill>
                  <a:srgbClr val="F4F7F7"/>
                </a:solidFill>
                <a:latin typeface="Arial"/>
                <a:cs typeface="Arial"/>
              </a:rPr>
              <a:t>I</a:t>
            </a:r>
            <a:r>
              <a:rPr sz="1150" b="1" spc="-190" dirty="0">
                <a:solidFill>
                  <a:srgbClr val="F4F7F7"/>
                </a:solidFill>
                <a:latin typeface="Arial"/>
                <a:cs typeface="Arial"/>
              </a:rPr>
              <a:t>A</a:t>
            </a:r>
            <a:endParaRPr sz="1150" dirty="0">
              <a:latin typeface="Arial"/>
              <a:cs typeface="Arial"/>
            </a:endParaRPr>
          </a:p>
        </p:txBody>
      </p:sp>
      <p:sp>
        <p:nvSpPr>
          <p:cNvPr id="19" name="object 19"/>
          <p:cNvSpPr txBox="1"/>
          <p:nvPr/>
        </p:nvSpPr>
        <p:spPr>
          <a:xfrm>
            <a:off x="4311596" y="5078489"/>
            <a:ext cx="401955" cy="202565"/>
          </a:xfrm>
          <a:prstGeom prst="rect">
            <a:avLst/>
          </a:prstGeom>
        </p:spPr>
        <p:txBody>
          <a:bodyPr vert="horz" wrap="square" lIns="0" tIns="13970" rIns="0" bIns="0" rtlCol="0">
            <a:spAutoFit/>
          </a:bodyPr>
          <a:lstStyle/>
          <a:p>
            <a:pPr marL="12700">
              <a:lnSpc>
                <a:spcPct val="100000"/>
              </a:lnSpc>
              <a:spcBef>
                <a:spcPts val="110"/>
              </a:spcBef>
            </a:pPr>
            <a:r>
              <a:rPr sz="1150" b="1" spc="-190" dirty="0">
                <a:solidFill>
                  <a:srgbClr val="F4F7F7"/>
                </a:solidFill>
                <a:latin typeface="Arial"/>
                <a:cs typeface="Arial"/>
              </a:rPr>
              <a:t>NE</a:t>
            </a:r>
            <a:r>
              <a:rPr sz="1150" b="1" spc="-170" dirty="0">
                <a:solidFill>
                  <a:srgbClr val="F4F7F7"/>
                </a:solidFill>
                <a:latin typeface="Arial"/>
                <a:cs typeface="Arial"/>
              </a:rPr>
              <a:t>P</a:t>
            </a:r>
            <a:r>
              <a:rPr sz="1150" b="1" spc="-229" dirty="0">
                <a:solidFill>
                  <a:srgbClr val="F4F7F7"/>
                </a:solidFill>
                <a:latin typeface="Arial"/>
                <a:cs typeface="Arial"/>
              </a:rPr>
              <a:t>A</a:t>
            </a:r>
            <a:r>
              <a:rPr sz="1150" b="1" spc="-170" dirty="0">
                <a:solidFill>
                  <a:srgbClr val="F4F7F7"/>
                </a:solidFill>
                <a:latin typeface="Arial"/>
                <a:cs typeface="Arial"/>
              </a:rPr>
              <a:t>L</a:t>
            </a:r>
            <a:endParaRPr sz="1150" dirty="0">
              <a:latin typeface="Arial"/>
              <a:cs typeface="Arial"/>
            </a:endParaRPr>
          </a:p>
        </p:txBody>
      </p:sp>
      <p:sp>
        <p:nvSpPr>
          <p:cNvPr id="20" name="object 20"/>
          <p:cNvSpPr txBox="1"/>
          <p:nvPr/>
        </p:nvSpPr>
        <p:spPr>
          <a:xfrm>
            <a:off x="4738656" y="6042760"/>
            <a:ext cx="692785" cy="173990"/>
          </a:xfrm>
          <a:prstGeom prst="rect">
            <a:avLst/>
          </a:prstGeom>
        </p:spPr>
        <p:txBody>
          <a:bodyPr vert="horz" wrap="square" lIns="0" tIns="15875" rIns="0" bIns="0" rtlCol="0">
            <a:spAutoFit/>
          </a:bodyPr>
          <a:lstStyle/>
          <a:p>
            <a:pPr marL="12700">
              <a:lnSpc>
                <a:spcPct val="100000"/>
              </a:lnSpc>
              <a:spcBef>
                <a:spcPts val="125"/>
              </a:spcBef>
            </a:pPr>
            <a:r>
              <a:rPr sz="950" b="1" spc="-150" dirty="0">
                <a:solidFill>
                  <a:srgbClr val="FFFFFF"/>
                </a:solidFill>
                <a:latin typeface="Arial"/>
                <a:cs typeface="Arial"/>
              </a:rPr>
              <a:t>BANGLADHES</a:t>
            </a:r>
            <a:endParaRPr sz="950" dirty="0">
              <a:latin typeface="Arial"/>
              <a:cs typeface="Arial"/>
            </a:endParaRPr>
          </a:p>
        </p:txBody>
      </p:sp>
      <p:sp>
        <p:nvSpPr>
          <p:cNvPr id="21" name="object 21"/>
          <p:cNvSpPr txBox="1"/>
          <p:nvPr/>
        </p:nvSpPr>
        <p:spPr>
          <a:xfrm>
            <a:off x="5360637" y="5600682"/>
            <a:ext cx="642620" cy="202565"/>
          </a:xfrm>
          <a:prstGeom prst="rect">
            <a:avLst/>
          </a:prstGeom>
        </p:spPr>
        <p:txBody>
          <a:bodyPr vert="horz" wrap="square" lIns="0" tIns="13970" rIns="0" bIns="0" rtlCol="0">
            <a:spAutoFit/>
          </a:bodyPr>
          <a:lstStyle/>
          <a:p>
            <a:pPr marL="12700">
              <a:lnSpc>
                <a:spcPct val="100000"/>
              </a:lnSpc>
              <a:spcBef>
                <a:spcPts val="110"/>
              </a:spcBef>
            </a:pPr>
            <a:r>
              <a:rPr sz="1150" b="1" spc="-150" dirty="0">
                <a:solidFill>
                  <a:srgbClr val="F4F7F7"/>
                </a:solidFill>
                <a:latin typeface="Arial"/>
                <a:cs typeface="Arial"/>
              </a:rPr>
              <a:t>M</a:t>
            </a:r>
            <a:r>
              <a:rPr sz="1150" b="1" spc="-185" dirty="0">
                <a:solidFill>
                  <a:srgbClr val="F4F7F7"/>
                </a:solidFill>
                <a:latin typeface="Arial"/>
                <a:cs typeface="Arial"/>
              </a:rPr>
              <a:t>Y</a:t>
            </a:r>
            <a:r>
              <a:rPr sz="1150" b="1" spc="-165" dirty="0">
                <a:solidFill>
                  <a:srgbClr val="F4F7F7"/>
                </a:solidFill>
                <a:latin typeface="Arial"/>
                <a:cs typeface="Arial"/>
              </a:rPr>
              <a:t>ANMAR</a:t>
            </a:r>
            <a:endParaRPr sz="1150" dirty="0">
              <a:latin typeface="Arial"/>
              <a:cs typeface="Arial"/>
            </a:endParaRPr>
          </a:p>
        </p:txBody>
      </p:sp>
      <p:sp>
        <p:nvSpPr>
          <p:cNvPr id="22" name="object 22"/>
          <p:cNvSpPr txBox="1"/>
          <p:nvPr/>
        </p:nvSpPr>
        <p:spPr>
          <a:xfrm>
            <a:off x="6083382" y="5730175"/>
            <a:ext cx="334010" cy="202565"/>
          </a:xfrm>
          <a:prstGeom prst="rect">
            <a:avLst/>
          </a:prstGeom>
        </p:spPr>
        <p:txBody>
          <a:bodyPr vert="horz" wrap="square" lIns="0" tIns="13970" rIns="0" bIns="0" rtlCol="0">
            <a:spAutoFit/>
          </a:bodyPr>
          <a:lstStyle/>
          <a:p>
            <a:pPr marL="12700">
              <a:lnSpc>
                <a:spcPct val="100000"/>
              </a:lnSpc>
              <a:spcBef>
                <a:spcPts val="110"/>
              </a:spcBef>
            </a:pPr>
            <a:r>
              <a:rPr sz="1150" b="1" spc="-195" dirty="0">
                <a:solidFill>
                  <a:srgbClr val="F4F7F7"/>
                </a:solidFill>
                <a:latin typeface="Arial"/>
                <a:cs typeface="Arial"/>
              </a:rPr>
              <a:t>LAOS</a:t>
            </a:r>
            <a:endParaRPr sz="1150" dirty="0">
              <a:latin typeface="Arial"/>
              <a:cs typeface="Arial"/>
            </a:endParaRPr>
          </a:p>
        </p:txBody>
      </p:sp>
      <p:sp>
        <p:nvSpPr>
          <p:cNvPr id="23" name="object 23"/>
          <p:cNvSpPr txBox="1"/>
          <p:nvPr/>
        </p:nvSpPr>
        <p:spPr>
          <a:xfrm>
            <a:off x="5932822" y="6086097"/>
            <a:ext cx="617220" cy="202565"/>
          </a:xfrm>
          <a:prstGeom prst="rect">
            <a:avLst/>
          </a:prstGeom>
        </p:spPr>
        <p:txBody>
          <a:bodyPr vert="horz" wrap="square" lIns="0" tIns="13970" rIns="0" bIns="0" rtlCol="0">
            <a:spAutoFit/>
          </a:bodyPr>
          <a:lstStyle/>
          <a:p>
            <a:pPr marL="12700">
              <a:lnSpc>
                <a:spcPct val="100000"/>
              </a:lnSpc>
              <a:spcBef>
                <a:spcPts val="110"/>
              </a:spcBef>
            </a:pPr>
            <a:r>
              <a:rPr sz="1150" b="1" spc="-155" dirty="0">
                <a:solidFill>
                  <a:srgbClr val="F4F7F7"/>
                </a:solidFill>
                <a:latin typeface="Arial"/>
                <a:cs typeface="Arial"/>
              </a:rPr>
              <a:t>THAILAND</a:t>
            </a:r>
            <a:endParaRPr sz="1150" dirty="0">
              <a:latin typeface="Arial"/>
              <a:cs typeface="Arial"/>
            </a:endParaRPr>
          </a:p>
        </p:txBody>
      </p:sp>
      <p:sp>
        <p:nvSpPr>
          <p:cNvPr id="24" name="object 24"/>
          <p:cNvSpPr txBox="1"/>
          <p:nvPr/>
        </p:nvSpPr>
        <p:spPr>
          <a:xfrm>
            <a:off x="6325872" y="6367627"/>
            <a:ext cx="316865" cy="144780"/>
          </a:xfrm>
          <a:prstGeom prst="rect">
            <a:avLst/>
          </a:prstGeom>
        </p:spPr>
        <p:txBody>
          <a:bodyPr vert="horz" wrap="square" lIns="0" tIns="16510" rIns="0" bIns="0" rtlCol="0">
            <a:spAutoFit/>
          </a:bodyPr>
          <a:lstStyle/>
          <a:p>
            <a:pPr marL="12700">
              <a:lnSpc>
                <a:spcPct val="100000"/>
              </a:lnSpc>
              <a:spcBef>
                <a:spcPts val="130"/>
              </a:spcBef>
            </a:pPr>
            <a:r>
              <a:rPr sz="750" b="1" spc="-110" dirty="0">
                <a:solidFill>
                  <a:srgbClr val="F4F7F7"/>
                </a:solidFill>
                <a:latin typeface="Arial"/>
                <a:cs typeface="Arial"/>
              </a:rPr>
              <a:t>CAMBO</a:t>
            </a:r>
            <a:endParaRPr sz="750" dirty="0">
              <a:latin typeface="Arial"/>
              <a:cs typeface="Arial"/>
            </a:endParaRPr>
          </a:p>
        </p:txBody>
      </p:sp>
      <p:sp>
        <p:nvSpPr>
          <p:cNvPr id="25" name="object 25"/>
          <p:cNvSpPr txBox="1"/>
          <p:nvPr/>
        </p:nvSpPr>
        <p:spPr>
          <a:xfrm>
            <a:off x="2951356" y="4955574"/>
            <a:ext cx="601345" cy="202565"/>
          </a:xfrm>
          <a:prstGeom prst="rect">
            <a:avLst/>
          </a:prstGeom>
        </p:spPr>
        <p:txBody>
          <a:bodyPr vert="horz" wrap="square" lIns="0" tIns="13970" rIns="0" bIns="0" rtlCol="0">
            <a:spAutoFit/>
          </a:bodyPr>
          <a:lstStyle/>
          <a:p>
            <a:pPr marL="12700">
              <a:lnSpc>
                <a:spcPct val="100000"/>
              </a:lnSpc>
              <a:spcBef>
                <a:spcPts val="110"/>
              </a:spcBef>
            </a:pPr>
            <a:r>
              <a:rPr sz="1150" b="1" spc="-215" dirty="0">
                <a:solidFill>
                  <a:srgbClr val="F4F7F7"/>
                </a:solidFill>
                <a:latin typeface="Arial"/>
                <a:cs typeface="Arial"/>
              </a:rPr>
              <a:t>P</a:t>
            </a:r>
            <a:r>
              <a:rPr sz="1150" b="1" spc="-145" dirty="0">
                <a:solidFill>
                  <a:srgbClr val="F4F7F7"/>
                </a:solidFill>
                <a:latin typeface="Arial"/>
                <a:cs typeface="Arial"/>
              </a:rPr>
              <a:t>AKIS</a:t>
            </a:r>
            <a:r>
              <a:rPr sz="1150" b="1" spc="-215" dirty="0">
                <a:solidFill>
                  <a:srgbClr val="F4F7F7"/>
                </a:solidFill>
                <a:latin typeface="Arial"/>
                <a:cs typeface="Arial"/>
              </a:rPr>
              <a:t>T</a:t>
            </a:r>
            <a:r>
              <a:rPr sz="1150" b="1" spc="-180" dirty="0">
                <a:solidFill>
                  <a:srgbClr val="F4F7F7"/>
                </a:solidFill>
                <a:latin typeface="Arial"/>
                <a:cs typeface="Arial"/>
              </a:rPr>
              <a:t>AN</a:t>
            </a:r>
            <a:endParaRPr sz="1150" dirty="0">
              <a:latin typeface="Arial"/>
              <a:cs typeface="Arial"/>
            </a:endParaRPr>
          </a:p>
        </p:txBody>
      </p:sp>
      <p:sp>
        <p:nvSpPr>
          <p:cNvPr id="26" name="object 26"/>
          <p:cNvSpPr txBox="1"/>
          <p:nvPr/>
        </p:nvSpPr>
        <p:spPr>
          <a:xfrm>
            <a:off x="2874295" y="4528214"/>
            <a:ext cx="579120" cy="144780"/>
          </a:xfrm>
          <a:prstGeom prst="rect">
            <a:avLst/>
          </a:prstGeom>
        </p:spPr>
        <p:txBody>
          <a:bodyPr vert="horz" wrap="square" lIns="0" tIns="16510" rIns="0" bIns="0" rtlCol="0">
            <a:spAutoFit/>
          </a:bodyPr>
          <a:lstStyle/>
          <a:p>
            <a:pPr marL="12700">
              <a:lnSpc>
                <a:spcPct val="100000"/>
              </a:lnSpc>
              <a:spcBef>
                <a:spcPts val="130"/>
              </a:spcBef>
            </a:pPr>
            <a:r>
              <a:rPr sz="750" b="1" spc="-105" dirty="0">
                <a:solidFill>
                  <a:srgbClr val="F4F7F7"/>
                </a:solidFill>
                <a:latin typeface="Arial"/>
                <a:cs typeface="Arial"/>
              </a:rPr>
              <a:t>AFGHANISTAN</a:t>
            </a:r>
            <a:endParaRPr sz="750" dirty="0">
              <a:latin typeface="Arial"/>
              <a:cs typeface="Arial"/>
            </a:endParaRPr>
          </a:p>
        </p:txBody>
      </p:sp>
      <p:sp>
        <p:nvSpPr>
          <p:cNvPr id="27" name="object 27"/>
          <p:cNvSpPr txBox="1"/>
          <p:nvPr/>
        </p:nvSpPr>
        <p:spPr>
          <a:xfrm>
            <a:off x="3351143" y="3246504"/>
            <a:ext cx="805815" cy="202565"/>
          </a:xfrm>
          <a:prstGeom prst="rect">
            <a:avLst/>
          </a:prstGeom>
        </p:spPr>
        <p:txBody>
          <a:bodyPr vert="horz" wrap="square" lIns="0" tIns="13970" rIns="0" bIns="0" rtlCol="0">
            <a:spAutoFit/>
          </a:bodyPr>
          <a:lstStyle/>
          <a:p>
            <a:pPr marL="12700">
              <a:lnSpc>
                <a:spcPct val="100000"/>
              </a:lnSpc>
              <a:spcBef>
                <a:spcPts val="110"/>
              </a:spcBef>
            </a:pPr>
            <a:r>
              <a:rPr sz="1150" b="1" spc="-185" dirty="0">
                <a:solidFill>
                  <a:srgbClr val="F4F7F7"/>
                </a:solidFill>
                <a:latin typeface="Arial"/>
                <a:cs typeface="Arial"/>
              </a:rPr>
              <a:t>KAZAKHS</a:t>
            </a:r>
            <a:r>
              <a:rPr sz="1150" b="1" spc="-155" dirty="0">
                <a:solidFill>
                  <a:srgbClr val="F4F7F7"/>
                </a:solidFill>
                <a:latin typeface="Arial"/>
                <a:cs typeface="Arial"/>
              </a:rPr>
              <a:t>T</a:t>
            </a:r>
            <a:r>
              <a:rPr sz="1150" b="1" spc="-245" dirty="0">
                <a:solidFill>
                  <a:srgbClr val="F4F7F7"/>
                </a:solidFill>
                <a:latin typeface="Arial"/>
                <a:cs typeface="Arial"/>
              </a:rPr>
              <a:t>A</a:t>
            </a:r>
            <a:r>
              <a:rPr sz="1150" b="1" spc="-165" dirty="0">
                <a:solidFill>
                  <a:srgbClr val="F4F7F7"/>
                </a:solidFill>
                <a:latin typeface="Arial"/>
                <a:cs typeface="Arial"/>
              </a:rPr>
              <a:t>N</a:t>
            </a:r>
            <a:endParaRPr sz="1150" dirty="0">
              <a:latin typeface="Arial"/>
              <a:cs typeface="Arial"/>
            </a:endParaRPr>
          </a:p>
        </p:txBody>
      </p:sp>
      <p:sp>
        <p:nvSpPr>
          <p:cNvPr id="28" name="object 28"/>
          <p:cNvSpPr txBox="1"/>
          <p:nvPr/>
        </p:nvSpPr>
        <p:spPr>
          <a:xfrm>
            <a:off x="2590831" y="3783408"/>
            <a:ext cx="904240" cy="317500"/>
          </a:xfrm>
          <a:prstGeom prst="rect">
            <a:avLst/>
          </a:prstGeom>
        </p:spPr>
        <p:txBody>
          <a:bodyPr vert="horz" wrap="square" lIns="0" tIns="12065" rIns="0" bIns="0" rtlCol="0">
            <a:spAutoFit/>
          </a:bodyPr>
          <a:lstStyle/>
          <a:p>
            <a:pPr marL="12700" marR="5080" indent="390525">
              <a:lnSpc>
                <a:spcPct val="127600"/>
              </a:lnSpc>
              <a:spcBef>
                <a:spcPts val="95"/>
              </a:spcBef>
            </a:pPr>
            <a:r>
              <a:rPr sz="750" b="1" spc="-95" dirty="0">
                <a:solidFill>
                  <a:srgbClr val="F4F7F7"/>
                </a:solidFill>
                <a:latin typeface="Arial"/>
                <a:cs typeface="Arial"/>
              </a:rPr>
              <a:t>UZBEKIS</a:t>
            </a:r>
            <a:r>
              <a:rPr sz="750" b="1" spc="-140" dirty="0">
                <a:solidFill>
                  <a:srgbClr val="F4F7F7"/>
                </a:solidFill>
                <a:latin typeface="Arial"/>
                <a:cs typeface="Arial"/>
              </a:rPr>
              <a:t>T</a:t>
            </a:r>
            <a:r>
              <a:rPr sz="750" b="1" spc="-75" dirty="0">
                <a:solidFill>
                  <a:srgbClr val="F4F7F7"/>
                </a:solidFill>
                <a:latin typeface="Arial"/>
                <a:cs typeface="Arial"/>
              </a:rPr>
              <a:t>AN  </a:t>
            </a:r>
            <a:r>
              <a:rPr sz="750" b="1" spc="-100" dirty="0">
                <a:solidFill>
                  <a:srgbClr val="F4F7F7"/>
                </a:solidFill>
                <a:latin typeface="Arial"/>
                <a:cs typeface="Arial"/>
              </a:rPr>
              <a:t>TURKMENISTAN</a:t>
            </a:r>
            <a:endParaRPr sz="750" dirty="0">
              <a:latin typeface="Arial"/>
              <a:cs typeface="Arial"/>
            </a:endParaRPr>
          </a:p>
        </p:txBody>
      </p:sp>
      <p:sp>
        <p:nvSpPr>
          <p:cNvPr id="29" name="object 29"/>
          <p:cNvSpPr txBox="1"/>
          <p:nvPr/>
        </p:nvSpPr>
        <p:spPr>
          <a:xfrm>
            <a:off x="3728472" y="3944881"/>
            <a:ext cx="544830" cy="144780"/>
          </a:xfrm>
          <a:prstGeom prst="rect">
            <a:avLst/>
          </a:prstGeom>
        </p:spPr>
        <p:txBody>
          <a:bodyPr vert="horz" wrap="square" lIns="0" tIns="16510" rIns="0" bIns="0" rtlCol="0">
            <a:spAutoFit/>
          </a:bodyPr>
          <a:lstStyle/>
          <a:p>
            <a:pPr marL="12700">
              <a:lnSpc>
                <a:spcPct val="100000"/>
              </a:lnSpc>
              <a:spcBef>
                <a:spcPts val="130"/>
              </a:spcBef>
            </a:pPr>
            <a:r>
              <a:rPr sz="750" b="1" spc="-110" dirty="0">
                <a:solidFill>
                  <a:srgbClr val="F4F7F7"/>
                </a:solidFill>
                <a:latin typeface="Arial"/>
                <a:cs typeface="Arial"/>
              </a:rPr>
              <a:t>KYRGYZS</a:t>
            </a:r>
            <a:r>
              <a:rPr sz="750" b="1" spc="-90" dirty="0">
                <a:solidFill>
                  <a:srgbClr val="F4F7F7"/>
                </a:solidFill>
                <a:latin typeface="Arial"/>
                <a:cs typeface="Arial"/>
              </a:rPr>
              <a:t>T</a:t>
            </a:r>
            <a:r>
              <a:rPr sz="750" b="1" spc="-150" dirty="0">
                <a:solidFill>
                  <a:srgbClr val="F4F7F7"/>
                </a:solidFill>
                <a:latin typeface="Arial"/>
                <a:cs typeface="Arial"/>
              </a:rPr>
              <a:t>A</a:t>
            </a:r>
            <a:r>
              <a:rPr sz="750" b="1" spc="-95" dirty="0">
                <a:solidFill>
                  <a:srgbClr val="F4F7F7"/>
                </a:solidFill>
                <a:latin typeface="Arial"/>
                <a:cs typeface="Arial"/>
              </a:rPr>
              <a:t>N</a:t>
            </a:r>
            <a:endParaRPr sz="750" dirty="0">
              <a:latin typeface="Arial"/>
              <a:cs typeface="Arial"/>
            </a:endParaRPr>
          </a:p>
        </p:txBody>
      </p:sp>
      <p:sp>
        <p:nvSpPr>
          <p:cNvPr id="30" name="object 30"/>
          <p:cNvSpPr txBox="1"/>
          <p:nvPr/>
        </p:nvSpPr>
        <p:spPr>
          <a:xfrm>
            <a:off x="3656492" y="4267613"/>
            <a:ext cx="365125" cy="114935"/>
          </a:xfrm>
          <a:prstGeom prst="rect">
            <a:avLst/>
          </a:prstGeom>
        </p:spPr>
        <p:txBody>
          <a:bodyPr vert="horz" wrap="square" lIns="0" tIns="17145" rIns="0" bIns="0" rtlCol="0">
            <a:spAutoFit/>
          </a:bodyPr>
          <a:lstStyle/>
          <a:p>
            <a:pPr marL="12700">
              <a:lnSpc>
                <a:spcPct val="100000"/>
              </a:lnSpc>
              <a:spcBef>
                <a:spcPts val="135"/>
              </a:spcBef>
            </a:pPr>
            <a:r>
              <a:rPr sz="550" b="1" spc="-60" dirty="0">
                <a:solidFill>
                  <a:srgbClr val="F4F7F7"/>
                </a:solidFill>
                <a:latin typeface="Arial"/>
                <a:cs typeface="Arial"/>
              </a:rPr>
              <a:t>T</a:t>
            </a:r>
            <a:r>
              <a:rPr sz="550" b="1" spc="-105" dirty="0">
                <a:solidFill>
                  <a:srgbClr val="F4F7F7"/>
                </a:solidFill>
                <a:latin typeface="Arial"/>
                <a:cs typeface="Arial"/>
              </a:rPr>
              <a:t>A</a:t>
            </a:r>
            <a:r>
              <a:rPr sz="550" b="1" spc="-40" dirty="0">
                <a:solidFill>
                  <a:srgbClr val="F4F7F7"/>
                </a:solidFill>
                <a:latin typeface="Arial"/>
                <a:cs typeface="Arial"/>
              </a:rPr>
              <a:t>JIKIS</a:t>
            </a:r>
            <a:r>
              <a:rPr sz="550" b="1" spc="-85" dirty="0">
                <a:solidFill>
                  <a:srgbClr val="F4F7F7"/>
                </a:solidFill>
                <a:latin typeface="Arial"/>
                <a:cs typeface="Arial"/>
              </a:rPr>
              <a:t>T</a:t>
            </a:r>
            <a:r>
              <a:rPr sz="550" b="1" spc="-70" dirty="0">
                <a:solidFill>
                  <a:srgbClr val="F4F7F7"/>
                </a:solidFill>
                <a:latin typeface="Arial"/>
                <a:cs typeface="Arial"/>
              </a:rPr>
              <a:t>AN</a:t>
            </a:r>
            <a:endParaRPr sz="550" dirty="0">
              <a:latin typeface="Arial"/>
              <a:cs typeface="Arial"/>
            </a:endParaRPr>
          </a:p>
        </p:txBody>
      </p:sp>
      <p:sp>
        <p:nvSpPr>
          <p:cNvPr id="32" name="object 32"/>
          <p:cNvSpPr/>
          <p:nvPr/>
        </p:nvSpPr>
        <p:spPr>
          <a:xfrm>
            <a:off x="8013700" y="4968138"/>
            <a:ext cx="1372156" cy="1399489"/>
          </a:xfrm>
          <a:prstGeom prst="rect">
            <a:avLst/>
          </a:prstGeom>
          <a:blipFill>
            <a:blip r:embed="rId2" cstate="print"/>
            <a:stretch>
              <a:fillRect/>
            </a:stretch>
          </a:blipFill>
        </p:spPr>
        <p:txBody>
          <a:bodyPr wrap="square" lIns="0" tIns="0" rIns="0" bIns="0" rtlCol="0"/>
          <a:lstStyle/>
          <a:p>
            <a:endParaRPr dirty="0"/>
          </a:p>
        </p:txBody>
      </p:sp>
      <p:sp>
        <p:nvSpPr>
          <p:cNvPr id="34" name="object 34"/>
          <p:cNvSpPr txBox="1"/>
          <p:nvPr/>
        </p:nvSpPr>
        <p:spPr>
          <a:xfrm>
            <a:off x="6935299" y="764151"/>
            <a:ext cx="2875280" cy="2863861"/>
          </a:xfrm>
          <a:prstGeom prst="rect">
            <a:avLst/>
          </a:prstGeom>
        </p:spPr>
        <p:txBody>
          <a:bodyPr vert="horz" wrap="square" lIns="0" tIns="12700" rIns="0" bIns="0" rtlCol="0">
            <a:spAutoFit/>
          </a:bodyPr>
          <a:lstStyle/>
          <a:p>
            <a:pPr marL="12700" marR="5080">
              <a:lnSpc>
                <a:spcPct val="129600"/>
              </a:lnSpc>
              <a:spcBef>
                <a:spcPts val="100"/>
              </a:spcBef>
            </a:pPr>
            <a:r>
              <a:rPr lang="en-US" b="1" spc="-200" dirty="0">
                <a:solidFill>
                  <a:srgbClr val="414042"/>
                </a:solidFill>
                <a:latin typeface="Arial Black"/>
                <a:cs typeface="Arial Black"/>
              </a:rPr>
              <a:t>CONTRIBUTING TO STABILITY AND PEACE IN CENTRAL ASIA</a:t>
            </a:r>
            <a:r>
              <a:rPr sz="1800" b="1" spc="-165" dirty="0">
                <a:solidFill>
                  <a:srgbClr val="414042"/>
                </a:solidFill>
                <a:latin typeface="Arial Black"/>
                <a:cs typeface="Arial Black"/>
              </a:rPr>
              <a:t> </a:t>
            </a:r>
            <a:endParaRPr lang="en-US" sz="1800" b="1" spc="-165" dirty="0">
              <a:solidFill>
                <a:srgbClr val="414042"/>
              </a:solidFill>
              <a:latin typeface="Arial Black"/>
              <a:cs typeface="Arial Black"/>
            </a:endParaRPr>
          </a:p>
          <a:p>
            <a:pPr marL="12700" marR="5080">
              <a:lnSpc>
                <a:spcPct val="129600"/>
              </a:lnSpc>
              <a:spcBef>
                <a:spcPts val="100"/>
              </a:spcBef>
            </a:pPr>
            <a:r>
              <a:rPr lang="en-US" sz="1800" spc="110" dirty="0">
                <a:solidFill>
                  <a:srgbClr val="414042"/>
                </a:solidFill>
                <a:latin typeface="Tahoma"/>
                <a:cs typeface="Tahoma"/>
              </a:rPr>
              <a:t>THROUGH MEDIA LITERACY, IMPROVED REPORTING AND REGIONAL COOPERATION</a:t>
            </a:r>
            <a:endParaRPr sz="1800" dirty="0">
              <a:latin typeface="Tahoma"/>
              <a:cs typeface="Tahoma"/>
            </a:endParaRPr>
          </a:p>
        </p:txBody>
      </p:sp>
      <p:sp>
        <p:nvSpPr>
          <p:cNvPr id="38" name="object 31">
            <a:extLst>
              <a:ext uri="{FF2B5EF4-FFF2-40B4-BE49-F238E27FC236}">
                <a16:creationId xmlns:a16="http://schemas.microsoft.com/office/drawing/2014/main" id="{BBB2B02D-29D4-48A2-A452-64BC3BF01B93}"/>
              </a:ext>
            </a:extLst>
          </p:cNvPr>
          <p:cNvSpPr/>
          <p:nvPr/>
        </p:nvSpPr>
        <p:spPr>
          <a:xfrm>
            <a:off x="4279900" y="217479"/>
            <a:ext cx="1840239" cy="1175918"/>
          </a:xfrm>
          <a:prstGeom prst="rect">
            <a:avLst/>
          </a:prstGeom>
          <a:blipFill>
            <a:blip r:embed="rId3" cstate="print"/>
            <a:stretch>
              <a:fillRect/>
            </a:stretch>
          </a:blipFill>
          <a:ln w="28575">
            <a:solidFill>
              <a:schemeClr val="bg1"/>
            </a:solidFill>
          </a:ln>
        </p:spPr>
        <p:txBody>
          <a:bodyPr wrap="square" lIns="0" tIns="0" rIns="0" bIns="0" rtlCol="0"/>
          <a:lstStyle/>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93369" y="3572258"/>
            <a:ext cx="139065" cy="148590"/>
          </a:xfrm>
          <a:custGeom>
            <a:avLst/>
            <a:gdLst/>
            <a:ahLst/>
            <a:cxnLst/>
            <a:rect l="l" t="t" r="r" b="b"/>
            <a:pathLst>
              <a:path w="139065" h="148589">
                <a:moveTo>
                  <a:pt x="138468" y="0"/>
                </a:moveTo>
                <a:lnTo>
                  <a:pt x="107969" y="7111"/>
                </a:lnTo>
                <a:lnTo>
                  <a:pt x="72649" y="22368"/>
                </a:lnTo>
                <a:lnTo>
                  <a:pt x="38733" y="48881"/>
                </a:lnTo>
                <a:lnTo>
                  <a:pt x="12442" y="89766"/>
                </a:lnTo>
                <a:lnTo>
                  <a:pt x="0" y="148132"/>
                </a:lnTo>
              </a:path>
            </a:pathLst>
          </a:custGeom>
          <a:ln w="11430">
            <a:solidFill>
              <a:srgbClr val="B4D686"/>
            </a:solidFill>
            <a:prstDash val="dot"/>
          </a:ln>
        </p:spPr>
        <p:txBody>
          <a:bodyPr wrap="square" lIns="0" tIns="0" rIns="0" bIns="0" rtlCol="0"/>
          <a:lstStyle/>
          <a:p>
            <a:endParaRPr dirty="0"/>
          </a:p>
        </p:txBody>
      </p:sp>
      <p:sp>
        <p:nvSpPr>
          <p:cNvPr id="3" name="object 3"/>
          <p:cNvSpPr/>
          <p:nvPr/>
        </p:nvSpPr>
        <p:spPr>
          <a:xfrm>
            <a:off x="7093080" y="3754791"/>
            <a:ext cx="0" cy="989330"/>
          </a:xfrm>
          <a:custGeom>
            <a:avLst/>
            <a:gdLst/>
            <a:ahLst/>
            <a:cxnLst/>
            <a:rect l="l" t="t" r="r" b="b"/>
            <a:pathLst>
              <a:path h="989329">
                <a:moveTo>
                  <a:pt x="0" y="0"/>
                </a:moveTo>
                <a:lnTo>
                  <a:pt x="0" y="988771"/>
                </a:lnTo>
              </a:path>
            </a:pathLst>
          </a:custGeom>
          <a:ln w="11430">
            <a:solidFill>
              <a:srgbClr val="B4D686"/>
            </a:solidFill>
            <a:prstDash val="dot"/>
          </a:ln>
        </p:spPr>
        <p:txBody>
          <a:bodyPr wrap="square" lIns="0" tIns="0" rIns="0" bIns="0" rtlCol="0"/>
          <a:lstStyle/>
          <a:p>
            <a:endParaRPr dirty="0"/>
          </a:p>
        </p:txBody>
      </p:sp>
      <p:sp>
        <p:nvSpPr>
          <p:cNvPr id="4" name="object 4"/>
          <p:cNvSpPr/>
          <p:nvPr/>
        </p:nvSpPr>
        <p:spPr>
          <a:xfrm>
            <a:off x="7095276" y="4778173"/>
            <a:ext cx="148590" cy="139065"/>
          </a:xfrm>
          <a:custGeom>
            <a:avLst/>
            <a:gdLst/>
            <a:ahLst/>
            <a:cxnLst/>
            <a:rect l="l" t="t" r="r" b="b"/>
            <a:pathLst>
              <a:path w="148590" h="139064">
                <a:moveTo>
                  <a:pt x="0" y="0"/>
                </a:moveTo>
                <a:lnTo>
                  <a:pt x="7111" y="30498"/>
                </a:lnTo>
                <a:lnTo>
                  <a:pt x="22368" y="65818"/>
                </a:lnTo>
                <a:lnTo>
                  <a:pt x="48881" y="99734"/>
                </a:lnTo>
                <a:lnTo>
                  <a:pt x="89766" y="126025"/>
                </a:lnTo>
                <a:lnTo>
                  <a:pt x="148132" y="138468"/>
                </a:lnTo>
              </a:path>
            </a:pathLst>
          </a:custGeom>
          <a:ln w="11430">
            <a:solidFill>
              <a:srgbClr val="B4D686"/>
            </a:solidFill>
            <a:prstDash val="dot"/>
          </a:ln>
        </p:spPr>
        <p:txBody>
          <a:bodyPr wrap="square" lIns="0" tIns="0" rIns="0" bIns="0" rtlCol="0"/>
          <a:lstStyle/>
          <a:p>
            <a:endParaRPr dirty="0"/>
          </a:p>
        </p:txBody>
      </p:sp>
      <p:sp>
        <p:nvSpPr>
          <p:cNvPr id="5" name="object 5"/>
          <p:cNvSpPr/>
          <p:nvPr/>
        </p:nvSpPr>
        <p:spPr>
          <a:xfrm>
            <a:off x="7277849" y="4916929"/>
            <a:ext cx="2447925" cy="0"/>
          </a:xfrm>
          <a:custGeom>
            <a:avLst/>
            <a:gdLst/>
            <a:ahLst/>
            <a:cxnLst/>
            <a:rect l="l" t="t" r="r" b="b"/>
            <a:pathLst>
              <a:path w="2447925">
                <a:moveTo>
                  <a:pt x="0" y="0"/>
                </a:moveTo>
                <a:lnTo>
                  <a:pt x="2447683" y="0"/>
                </a:lnTo>
              </a:path>
            </a:pathLst>
          </a:custGeom>
          <a:ln w="11430">
            <a:solidFill>
              <a:srgbClr val="B4D686"/>
            </a:solidFill>
            <a:prstDash val="dot"/>
          </a:ln>
        </p:spPr>
        <p:txBody>
          <a:bodyPr wrap="square" lIns="0" tIns="0" rIns="0" bIns="0" rtlCol="0"/>
          <a:lstStyle/>
          <a:p>
            <a:endParaRPr dirty="0"/>
          </a:p>
        </p:txBody>
      </p:sp>
      <p:sp>
        <p:nvSpPr>
          <p:cNvPr id="6" name="object 6"/>
          <p:cNvSpPr/>
          <p:nvPr/>
        </p:nvSpPr>
        <p:spPr>
          <a:xfrm>
            <a:off x="9760163" y="4766599"/>
            <a:ext cx="139065" cy="148590"/>
          </a:xfrm>
          <a:custGeom>
            <a:avLst/>
            <a:gdLst/>
            <a:ahLst/>
            <a:cxnLst/>
            <a:rect l="l" t="t" r="r" b="b"/>
            <a:pathLst>
              <a:path w="139065" h="148589">
                <a:moveTo>
                  <a:pt x="0" y="148132"/>
                </a:moveTo>
                <a:lnTo>
                  <a:pt x="30498" y="141021"/>
                </a:lnTo>
                <a:lnTo>
                  <a:pt x="65818" y="125764"/>
                </a:lnTo>
                <a:lnTo>
                  <a:pt x="99734" y="99250"/>
                </a:lnTo>
                <a:lnTo>
                  <a:pt x="126025" y="58366"/>
                </a:lnTo>
                <a:lnTo>
                  <a:pt x="138468" y="0"/>
                </a:lnTo>
              </a:path>
            </a:pathLst>
          </a:custGeom>
          <a:ln w="11430">
            <a:solidFill>
              <a:srgbClr val="B4D686"/>
            </a:solidFill>
            <a:prstDash val="dot"/>
          </a:ln>
        </p:spPr>
        <p:txBody>
          <a:bodyPr wrap="square" lIns="0" tIns="0" rIns="0" bIns="0" rtlCol="0"/>
          <a:lstStyle/>
          <a:p>
            <a:endParaRPr dirty="0"/>
          </a:p>
        </p:txBody>
      </p:sp>
      <p:sp>
        <p:nvSpPr>
          <p:cNvPr id="7" name="object 7"/>
          <p:cNvSpPr/>
          <p:nvPr/>
        </p:nvSpPr>
        <p:spPr>
          <a:xfrm>
            <a:off x="9898921" y="3743427"/>
            <a:ext cx="0" cy="989330"/>
          </a:xfrm>
          <a:custGeom>
            <a:avLst/>
            <a:gdLst/>
            <a:ahLst/>
            <a:cxnLst/>
            <a:rect l="l" t="t" r="r" b="b"/>
            <a:pathLst>
              <a:path h="989329">
                <a:moveTo>
                  <a:pt x="0" y="988771"/>
                </a:moveTo>
                <a:lnTo>
                  <a:pt x="0" y="0"/>
                </a:lnTo>
              </a:path>
            </a:pathLst>
          </a:custGeom>
          <a:ln w="11430">
            <a:solidFill>
              <a:srgbClr val="B4D686"/>
            </a:solidFill>
            <a:prstDash val="dot"/>
          </a:ln>
        </p:spPr>
        <p:txBody>
          <a:bodyPr wrap="square" lIns="0" tIns="0" rIns="0" bIns="0" rtlCol="0"/>
          <a:lstStyle/>
          <a:p>
            <a:endParaRPr dirty="0"/>
          </a:p>
        </p:txBody>
      </p:sp>
      <p:sp>
        <p:nvSpPr>
          <p:cNvPr id="8" name="object 8"/>
          <p:cNvSpPr/>
          <p:nvPr/>
        </p:nvSpPr>
        <p:spPr>
          <a:xfrm>
            <a:off x="9748591" y="3570351"/>
            <a:ext cx="148590" cy="139065"/>
          </a:xfrm>
          <a:custGeom>
            <a:avLst/>
            <a:gdLst/>
            <a:ahLst/>
            <a:cxnLst/>
            <a:rect l="l" t="t" r="r" b="b"/>
            <a:pathLst>
              <a:path w="148590" h="139064">
                <a:moveTo>
                  <a:pt x="148132" y="138468"/>
                </a:moveTo>
                <a:lnTo>
                  <a:pt x="141021" y="107969"/>
                </a:lnTo>
                <a:lnTo>
                  <a:pt x="125764" y="72649"/>
                </a:lnTo>
                <a:lnTo>
                  <a:pt x="99250" y="38733"/>
                </a:lnTo>
                <a:lnTo>
                  <a:pt x="58366" y="12442"/>
                </a:lnTo>
                <a:lnTo>
                  <a:pt x="0" y="0"/>
                </a:lnTo>
              </a:path>
            </a:pathLst>
          </a:custGeom>
          <a:ln w="11430">
            <a:solidFill>
              <a:srgbClr val="B4D686"/>
            </a:solidFill>
            <a:prstDash val="dot"/>
          </a:ln>
        </p:spPr>
        <p:txBody>
          <a:bodyPr wrap="square" lIns="0" tIns="0" rIns="0" bIns="0" rtlCol="0"/>
          <a:lstStyle/>
          <a:p>
            <a:endParaRPr dirty="0"/>
          </a:p>
        </p:txBody>
      </p:sp>
      <p:sp>
        <p:nvSpPr>
          <p:cNvPr id="9" name="object 9"/>
          <p:cNvSpPr/>
          <p:nvPr/>
        </p:nvSpPr>
        <p:spPr>
          <a:xfrm>
            <a:off x="7266467" y="3570061"/>
            <a:ext cx="2447925" cy="0"/>
          </a:xfrm>
          <a:custGeom>
            <a:avLst/>
            <a:gdLst/>
            <a:ahLst/>
            <a:cxnLst/>
            <a:rect l="l" t="t" r="r" b="b"/>
            <a:pathLst>
              <a:path w="2447925">
                <a:moveTo>
                  <a:pt x="2447683" y="0"/>
                </a:moveTo>
                <a:lnTo>
                  <a:pt x="0" y="0"/>
                </a:lnTo>
              </a:path>
            </a:pathLst>
          </a:custGeom>
          <a:ln w="11430">
            <a:solidFill>
              <a:srgbClr val="B4D686"/>
            </a:solidFill>
            <a:prstDash val="dot"/>
          </a:ln>
        </p:spPr>
        <p:txBody>
          <a:bodyPr wrap="square" lIns="0" tIns="0" rIns="0" bIns="0" rtlCol="0"/>
          <a:lstStyle/>
          <a:p>
            <a:endParaRPr dirty="0"/>
          </a:p>
        </p:txBody>
      </p:sp>
      <p:sp>
        <p:nvSpPr>
          <p:cNvPr id="10" name="object 10"/>
          <p:cNvSpPr/>
          <p:nvPr/>
        </p:nvSpPr>
        <p:spPr>
          <a:xfrm>
            <a:off x="7093080" y="3732061"/>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1" name="object 11"/>
          <p:cNvSpPr/>
          <p:nvPr/>
        </p:nvSpPr>
        <p:spPr>
          <a:xfrm>
            <a:off x="7093080" y="4754932"/>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2" name="object 12"/>
          <p:cNvSpPr/>
          <p:nvPr/>
        </p:nvSpPr>
        <p:spPr>
          <a:xfrm>
            <a:off x="7255081" y="4916933"/>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3" name="object 13"/>
          <p:cNvSpPr/>
          <p:nvPr/>
        </p:nvSpPr>
        <p:spPr>
          <a:xfrm>
            <a:off x="9736915" y="4916933"/>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4" name="object 14"/>
          <p:cNvSpPr/>
          <p:nvPr/>
        </p:nvSpPr>
        <p:spPr>
          <a:xfrm>
            <a:off x="9898917" y="4754932"/>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5" name="object 15"/>
          <p:cNvSpPr/>
          <p:nvPr/>
        </p:nvSpPr>
        <p:spPr>
          <a:xfrm>
            <a:off x="9898917" y="3732061"/>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6" name="object 16"/>
          <p:cNvSpPr/>
          <p:nvPr/>
        </p:nvSpPr>
        <p:spPr>
          <a:xfrm>
            <a:off x="9736915" y="3570059"/>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7" name="object 17"/>
          <p:cNvSpPr/>
          <p:nvPr/>
        </p:nvSpPr>
        <p:spPr>
          <a:xfrm>
            <a:off x="7255081" y="3570059"/>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34" name="object 34"/>
          <p:cNvSpPr/>
          <p:nvPr/>
        </p:nvSpPr>
        <p:spPr>
          <a:xfrm>
            <a:off x="7289099" y="3664155"/>
            <a:ext cx="2414270" cy="1158875"/>
          </a:xfrm>
          <a:custGeom>
            <a:avLst/>
            <a:gdLst/>
            <a:ahLst/>
            <a:cxnLst/>
            <a:rect l="l" t="t" r="r" b="b"/>
            <a:pathLst>
              <a:path w="2414270" h="1158875">
                <a:moveTo>
                  <a:pt x="2251798" y="0"/>
                </a:moveTo>
                <a:lnTo>
                  <a:pt x="162001" y="0"/>
                </a:lnTo>
                <a:lnTo>
                  <a:pt x="68344" y="2531"/>
                </a:lnTo>
                <a:lnTo>
                  <a:pt x="20250" y="20250"/>
                </a:lnTo>
                <a:lnTo>
                  <a:pt x="2531" y="68344"/>
                </a:lnTo>
                <a:lnTo>
                  <a:pt x="0" y="162001"/>
                </a:lnTo>
                <a:lnTo>
                  <a:pt x="0" y="996683"/>
                </a:lnTo>
                <a:lnTo>
                  <a:pt x="2531" y="1090340"/>
                </a:lnTo>
                <a:lnTo>
                  <a:pt x="20250" y="1138434"/>
                </a:lnTo>
                <a:lnTo>
                  <a:pt x="68344" y="1156153"/>
                </a:lnTo>
                <a:lnTo>
                  <a:pt x="162001" y="1158684"/>
                </a:lnTo>
                <a:lnTo>
                  <a:pt x="2251798" y="1158684"/>
                </a:lnTo>
                <a:lnTo>
                  <a:pt x="2345455" y="1156153"/>
                </a:lnTo>
                <a:lnTo>
                  <a:pt x="2393549" y="1138434"/>
                </a:lnTo>
                <a:lnTo>
                  <a:pt x="2411268" y="1090340"/>
                </a:lnTo>
                <a:lnTo>
                  <a:pt x="2413800" y="996683"/>
                </a:lnTo>
                <a:lnTo>
                  <a:pt x="2413800" y="162001"/>
                </a:lnTo>
                <a:lnTo>
                  <a:pt x="2411268" y="68344"/>
                </a:lnTo>
                <a:lnTo>
                  <a:pt x="2393549" y="20250"/>
                </a:lnTo>
                <a:lnTo>
                  <a:pt x="2345455" y="2531"/>
                </a:lnTo>
                <a:lnTo>
                  <a:pt x="2251798" y="0"/>
                </a:lnTo>
                <a:close/>
              </a:path>
            </a:pathLst>
          </a:custGeom>
          <a:solidFill>
            <a:srgbClr val="B4D686"/>
          </a:solidFill>
        </p:spPr>
        <p:txBody>
          <a:bodyPr wrap="square" lIns="0" tIns="0" rIns="0" bIns="0" rtlCol="0"/>
          <a:lstStyle/>
          <a:p>
            <a:endParaRPr dirty="0"/>
          </a:p>
        </p:txBody>
      </p:sp>
      <p:sp>
        <p:nvSpPr>
          <p:cNvPr id="36" name="object 36"/>
          <p:cNvSpPr/>
          <p:nvPr/>
        </p:nvSpPr>
        <p:spPr>
          <a:xfrm>
            <a:off x="8347194" y="3185892"/>
            <a:ext cx="297815" cy="225425"/>
          </a:xfrm>
          <a:custGeom>
            <a:avLst/>
            <a:gdLst/>
            <a:ahLst/>
            <a:cxnLst/>
            <a:rect l="l" t="t" r="r" b="b"/>
            <a:pathLst>
              <a:path w="297815" h="225425">
                <a:moveTo>
                  <a:pt x="297611" y="0"/>
                </a:moveTo>
                <a:lnTo>
                  <a:pt x="0" y="0"/>
                </a:lnTo>
                <a:lnTo>
                  <a:pt x="148805" y="224980"/>
                </a:lnTo>
                <a:lnTo>
                  <a:pt x="297611" y="0"/>
                </a:lnTo>
                <a:close/>
              </a:path>
            </a:pathLst>
          </a:custGeom>
          <a:solidFill>
            <a:srgbClr val="6EB43E">
              <a:alpha val="59999"/>
            </a:srgbClr>
          </a:solidFill>
        </p:spPr>
        <p:txBody>
          <a:bodyPr wrap="square" lIns="0" tIns="0" rIns="0" bIns="0" rtlCol="0"/>
          <a:lstStyle/>
          <a:p>
            <a:endParaRPr dirty="0"/>
          </a:p>
        </p:txBody>
      </p:sp>
      <p:sp>
        <p:nvSpPr>
          <p:cNvPr id="39" name="object 39"/>
          <p:cNvSpPr txBox="1"/>
          <p:nvPr/>
        </p:nvSpPr>
        <p:spPr>
          <a:xfrm>
            <a:off x="7606052" y="3929905"/>
            <a:ext cx="1910387" cy="612988"/>
          </a:xfrm>
          <a:prstGeom prst="rect">
            <a:avLst/>
          </a:prstGeom>
        </p:spPr>
        <p:txBody>
          <a:bodyPr vert="horz" wrap="square" lIns="0" tIns="12700" rIns="0" bIns="0" rtlCol="0">
            <a:spAutoFit/>
          </a:bodyPr>
          <a:lstStyle/>
          <a:p>
            <a:pPr marL="90488" marR="5080" indent="-77788" algn="ctr">
              <a:lnSpc>
                <a:spcPct val="100000"/>
              </a:lnSpc>
              <a:spcBef>
                <a:spcPts val="100"/>
              </a:spcBef>
            </a:pPr>
            <a:r>
              <a:rPr lang="en-US" sz="1300" spc="135" dirty="0">
                <a:solidFill>
                  <a:srgbClr val="004428"/>
                </a:solidFill>
                <a:latin typeface="Tahoma"/>
                <a:cs typeface="Tahoma"/>
              </a:rPr>
              <a:t>Increasing the level of critical media consumption</a:t>
            </a:r>
            <a:endParaRPr sz="1300" dirty="0">
              <a:latin typeface="Tahoma"/>
              <a:cs typeface="Tahoma"/>
            </a:endParaRPr>
          </a:p>
        </p:txBody>
      </p:sp>
      <p:sp>
        <p:nvSpPr>
          <p:cNvPr id="40" name="object 40"/>
          <p:cNvSpPr/>
          <p:nvPr/>
        </p:nvSpPr>
        <p:spPr>
          <a:xfrm>
            <a:off x="8496000" y="2298611"/>
            <a:ext cx="0" cy="887730"/>
          </a:xfrm>
          <a:custGeom>
            <a:avLst/>
            <a:gdLst/>
            <a:ahLst/>
            <a:cxnLst/>
            <a:rect l="l" t="t" r="r" b="b"/>
            <a:pathLst>
              <a:path h="887730">
                <a:moveTo>
                  <a:pt x="0" y="887285"/>
                </a:moveTo>
                <a:lnTo>
                  <a:pt x="0" y="0"/>
                </a:lnTo>
              </a:path>
            </a:pathLst>
          </a:custGeom>
          <a:ln w="12700">
            <a:solidFill>
              <a:srgbClr val="6EB43E"/>
            </a:solidFill>
          </a:ln>
        </p:spPr>
        <p:txBody>
          <a:bodyPr wrap="square" lIns="0" tIns="0" rIns="0" bIns="0" rtlCol="0"/>
          <a:lstStyle/>
          <a:p>
            <a:endParaRPr dirty="0"/>
          </a:p>
        </p:txBody>
      </p:sp>
      <p:sp>
        <p:nvSpPr>
          <p:cNvPr id="42" name="object 42"/>
          <p:cNvSpPr/>
          <p:nvPr/>
        </p:nvSpPr>
        <p:spPr>
          <a:xfrm>
            <a:off x="4030332" y="672922"/>
            <a:ext cx="0" cy="1438910"/>
          </a:xfrm>
          <a:custGeom>
            <a:avLst/>
            <a:gdLst/>
            <a:ahLst/>
            <a:cxnLst/>
            <a:rect l="l" t="t" r="r" b="b"/>
            <a:pathLst>
              <a:path h="1438910">
                <a:moveTo>
                  <a:pt x="0" y="0"/>
                </a:moveTo>
                <a:lnTo>
                  <a:pt x="0" y="1438372"/>
                </a:lnTo>
              </a:path>
            </a:pathLst>
          </a:custGeom>
          <a:ln w="12700">
            <a:solidFill>
              <a:srgbClr val="6EB43E"/>
            </a:solidFill>
          </a:ln>
        </p:spPr>
        <p:txBody>
          <a:bodyPr wrap="square" lIns="0" tIns="0" rIns="0" bIns="0" rtlCol="0"/>
          <a:lstStyle/>
          <a:p>
            <a:endParaRPr dirty="0"/>
          </a:p>
        </p:txBody>
      </p:sp>
      <p:sp>
        <p:nvSpPr>
          <p:cNvPr id="43" name="object 43"/>
          <p:cNvSpPr/>
          <p:nvPr/>
        </p:nvSpPr>
        <p:spPr>
          <a:xfrm>
            <a:off x="4032773" y="2149830"/>
            <a:ext cx="165100" cy="154305"/>
          </a:xfrm>
          <a:custGeom>
            <a:avLst/>
            <a:gdLst/>
            <a:ahLst/>
            <a:cxnLst/>
            <a:rect l="l" t="t" r="r" b="b"/>
            <a:pathLst>
              <a:path w="165100" h="154305">
                <a:moveTo>
                  <a:pt x="0" y="0"/>
                </a:moveTo>
                <a:lnTo>
                  <a:pt x="7899" y="33887"/>
                </a:lnTo>
                <a:lnTo>
                  <a:pt x="24848" y="73131"/>
                </a:lnTo>
                <a:lnTo>
                  <a:pt x="54307" y="110817"/>
                </a:lnTo>
                <a:lnTo>
                  <a:pt x="99731" y="140028"/>
                </a:lnTo>
                <a:lnTo>
                  <a:pt x="164579" y="153847"/>
                </a:lnTo>
              </a:path>
            </a:pathLst>
          </a:custGeom>
          <a:ln w="12700">
            <a:solidFill>
              <a:srgbClr val="6EB43E"/>
            </a:solidFill>
            <a:prstDash val="dot"/>
          </a:ln>
        </p:spPr>
        <p:txBody>
          <a:bodyPr wrap="square" lIns="0" tIns="0" rIns="0" bIns="0" rtlCol="0"/>
          <a:lstStyle/>
          <a:p>
            <a:endParaRPr dirty="0"/>
          </a:p>
        </p:txBody>
      </p:sp>
      <p:sp>
        <p:nvSpPr>
          <p:cNvPr id="44" name="object 44"/>
          <p:cNvSpPr/>
          <p:nvPr/>
        </p:nvSpPr>
        <p:spPr>
          <a:xfrm>
            <a:off x="4235779" y="2304004"/>
            <a:ext cx="5280660" cy="0"/>
          </a:xfrm>
          <a:custGeom>
            <a:avLst/>
            <a:gdLst/>
            <a:ahLst/>
            <a:cxnLst/>
            <a:rect l="l" t="t" r="r" b="b"/>
            <a:pathLst>
              <a:path w="5280659">
                <a:moveTo>
                  <a:pt x="0" y="0"/>
                </a:moveTo>
                <a:lnTo>
                  <a:pt x="5280063" y="0"/>
                </a:lnTo>
              </a:path>
            </a:pathLst>
          </a:custGeom>
          <a:ln w="12700">
            <a:solidFill>
              <a:srgbClr val="6EB43E"/>
            </a:solidFill>
            <a:prstDash val="dot"/>
          </a:ln>
        </p:spPr>
        <p:txBody>
          <a:bodyPr wrap="square" lIns="0" tIns="0" rIns="0" bIns="0" rtlCol="0"/>
          <a:lstStyle/>
          <a:p>
            <a:endParaRPr dirty="0"/>
          </a:p>
        </p:txBody>
      </p:sp>
      <p:sp>
        <p:nvSpPr>
          <p:cNvPr id="45" name="object 45"/>
          <p:cNvSpPr/>
          <p:nvPr/>
        </p:nvSpPr>
        <p:spPr>
          <a:xfrm>
            <a:off x="9554388" y="2136984"/>
            <a:ext cx="154305" cy="165100"/>
          </a:xfrm>
          <a:custGeom>
            <a:avLst/>
            <a:gdLst/>
            <a:ahLst/>
            <a:cxnLst/>
            <a:rect l="l" t="t" r="r" b="b"/>
            <a:pathLst>
              <a:path w="154304" h="165100">
                <a:moveTo>
                  <a:pt x="0" y="164579"/>
                </a:moveTo>
                <a:lnTo>
                  <a:pt x="33887" y="156680"/>
                </a:lnTo>
                <a:lnTo>
                  <a:pt x="73131" y="139730"/>
                </a:lnTo>
                <a:lnTo>
                  <a:pt x="110817" y="110272"/>
                </a:lnTo>
                <a:lnTo>
                  <a:pt x="140028" y="64847"/>
                </a:lnTo>
                <a:lnTo>
                  <a:pt x="153847" y="0"/>
                </a:lnTo>
              </a:path>
            </a:pathLst>
          </a:custGeom>
          <a:ln w="12700">
            <a:solidFill>
              <a:srgbClr val="6EB43E"/>
            </a:solidFill>
            <a:prstDash val="dot"/>
          </a:ln>
        </p:spPr>
        <p:txBody>
          <a:bodyPr wrap="square" lIns="0" tIns="0" rIns="0" bIns="0" rtlCol="0"/>
          <a:lstStyle/>
          <a:p>
            <a:endParaRPr dirty="0"/>
          </a:p>
        </p:txBody>
      </p:sp>
      <p:sp>
        <p:nvSpPr>
          <p:cNvPr id="46" name="object 46"/>
          <p:cNvSpPr/>
          <p:nvPr/>
        </p:nvSpPr>
        <p:spPr>
          <a:xfrm>
            <a:off x="9708563" y="672922"/>
            <a:ext cx="0" cy="1426210"/>
          </a:xfrm>
          <a:custGeom>
            <a:avLst/>
            <a:gdLst/>
            <a:ahLst/>
            <a:cxnLst/>
            <a:rect l="l" t="t" r="r" b="b"/>
            <a:pathLst>
              <a:path h="1426210">
                <a:moveTo>
                  <a:pt x="0" y="0"/>
                </a:moveTo>
                <a:lnTo>
                  <a:pt x="0" y="1425670"/>
                </a:lnTo>
              </a:path>
            </a:pathLst>
          </a:custGeom>
          <a:ln w="12700">
            <a:solidFill>
              <a:srgbClr val="6EB43E"/>
            </a:solidFill>
          </a:ln>
        </p:spPr>
        <p:txBody>
          <a:bodyPr wrap="square" lIns="0" tIns="0" rIns="0" bIns="0" rtlCol="0"/>
          <a:lstStyle/>
          <a:p>
            <a:endParaRPr dirty="0"/>
          </a:p>
        </p:txBody>
      </p:sp>
      <p:sp>
        <p:nvSpPr>
          <p:cNvPr id="47" name="object 47"/>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48" name="object 48"/>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9" name="object 49"/>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0" name="object 50"/>
          <p:cNvSpPr/>
          <p:nvPr/>
        </p:nvSpPr>
        <p:spPr>
          <a:xfrm>
            <a:off x="1348254" y="5104010"/>
            <a:ext cx="1549340" cy="1624244"/>
          </a:xfrm>
          <a:prstGeom prst="rect">
            <a:avLst/>
          </a:prstGeom>
          <a:blipFill>
            <a:blip r:embed="rId2" cstate="print"/>
            <a:stretch>
              <a:fillRect/>
            </a:stretch>
          </a:blipFill>
        </p:spPr>
        <p:txBody>
          <a:bodyPr wrap="square" lIns="0" tIns="0" rIns="0" bIns="0" rtlCol="0"/>
          <a:lstStyle/>
          <a:p>
            <a:endParaRPr dirty="0"/>
          </a:p>
        </p:txBody>
      </p:sp>
      <p:sp>
        <p:nvSpPr>
          <p:cNvPr id="51" name="object 51"/>
          <p:cNvSpPr/>
          <p:nvPr/>
        </p:nvSpPr>
        <p:spPr>
          <a:xfrm>
            <a:off x="4342895" y="5"/>
            <a:ext cx="5053330" cy="2196465"/>
          </a:xfrm>
          <a:custGeom>
            <a:avLst/>
            <a:gdLst/>
            <a:ahLst/>
            <a:cxnLst/>
            <a:rect l="l" t="t" r="r" b="b"/>
            <a:pathLst>
              <a:path w="5053330" h="2196465">
                <a:moveTo>
                  <a:pt x="5053101" y="0"/>
                </a:moveTo>
                <a:lnTo>
                  <a:pt x="0" y="0"/>
                </a:lnTo>
                <a:lnTo>
                  <a:pt x="0" y="2015998"/>
                </a:lnTo>
                <a:lnTo>
                  <a:pt x="2812" y="2120058"/>
                </a:lnTo>
                <a:lnTo>
                  <a:pt x="22499" y="2173495"/>
                </a:lnTo>
                <a:lnTo>
                  <a:pt x="75936" y="2193182"/>
                </a:lnTo>
                <a:lnTo>
                  <a:pt x="179997" y="2195995"/>
                </a:lnTo>
                <a:lnTo>
                  <a:pt x="4873104" y="2195995"/>
                </a:lnTo>
                <a:lnTo>
                  <a:pt x="4977165" y="2193182"/>
                </a:lnTo>
                <a:lnTo>
                  <a:pt x="5030601" y="2173495"/>
                </a:lnTo>
                <a:lnTo>
                  <a:pt x="5050288" y="2120058"/>
                </a:lnTo>
                <a:lnTo>
                  <a:pt x="5053101" y="2015998"/>
                </a:lnTo>
                <a:lnTo>
                  <a:pt x="5053101" y="0"/>
                </a:lnTo>
                <a:close/>
              </a:path>
            </a:pathLst>
          </a:custGeom>
          <a:solidFill>
            <a:srgbClr val="6EB43E">
              <a:alpha val="59999"/>
            </a:srgbClr>
          </a:solidFill>
        </p:spPr>
        <p:txBody>
          <a:bodyPr wrap="square" lIns="0" tIns="0" rIns="0" bIns="0" rtlCol="0"/>
          <a:lstStyle/>
          <a:p>
            <a:endParaRPr dirty="0"/>
          </a:p>
        </p:txBody>
      </p:sp>
      <p:sp>
        <p:nvSpPr>
          <p:cNvPr id="52" name="object 52"/>
          <p:cNvSpPr txBox="1"/>
          <p:nvPr/>
        </p:nvSpPr>
        <p:spPr>
          <a:xfrm>
            <a:off x="4580844" y="1336871"/>
            <a:ext cx="4586605" cy="659155"/>
          </a:xfrm>
          <a:prstGeom prst="rect">
            <a:avLst/>
          </a:prstGeom>
        </p:spPr>
        <p:txBody>
          <a:bodyPr vert="horz" wrap="square" lIns="0" tIns="12700" rIns="0" bIns="0" rtlCol="0">
            <a:spAutoFit/>
          </a:bodyPr>
          <a:lstStyle/>
          <a:p>
            <a:pPr marL="12700" marR="5080" indent="158750" algn="ctr">
              <a:lnSpc>
                <a:spcPct val="100000"/>
              </a:lnSpc>
              <a:spcBef>
                <a:spcPts val="100"/>
              </a:spcBef>
            </a:pPr>
            <a:r>
              <a:rPr lang="en-US" sz="1400" b="1" spc="-35" dirty="0">
                <a:solidFill>
                  <a:srgbClr val="004428"/>
                </a:solidFill>
                <a:latin typeface="Arial Black"/>
                <a:cs typeface="Arial Black"/>
              </a:rPr>
              <a:t>Supporting national and regional initiatives, contributing to preventing radicalization in Central Asia</a:t>
            </a:r>
            <a:endParaRPr sz="1400" dirty="0">
              <a:latin typeface="Arial Black"/>
              <a:cs typeface="Arial Black"/>
            </a:endParaRPr>
          </a:p>
        </p:txBody>
      </p:sp>
      <p:sp>
        <p:nvSpPr>
          <p:cNvPr id="53" name="object 53"/>
          <p:cNvSpPr/>
          <p:nvPr/>
        </p:nvSpPr>
        <p:spPr>
          <a:xfrm>
            <a:off x="3114967" y="0"/>
            <a:ext cx="7577455" cy="673100"/>
          </a:xfrm>
          <a:custGeom>
            <a:avLst/>
            <a:gdLst/>
            <a:ahLst/>
            <a:cxnLst/>
            <a:rect l="l" t="t" r="r" b="b"/>
            <a:pathLst>
              <a:path w="7577455" h="673100">
                <a:moveTo>
                  <a:pt x="0" y="672922"/>
                </a:moveTo>
                <a:lnTo>
                  <a:pt x="7577035" y="672922"/>
                </a:lnTo>
                <a:lnTo>
                  <a:pt x="7577035" y="0"/>
                </a:lnTo>
                <a:lnTo>
                  <a:pt x="0" y="0"/>
                </a:lnTo>
                <a:lnTo>
                  <a:pt x="0" y="672922"/>
                </a:lnTo>
                <a:close/>
              </a:path>
            </a:pathLst>
          </a:custGeom>
          <a:solidFill>
            <a:srgbClr val="FFFFFF">
              <a:alpha val="50000"/>
            </a:srgbClr>
          </a:solidFill>
        </p:spPr>
        <p:txBody>
          <a:bodyPr wrap="square" lIns="0" tIns="0" rIns="0" bIns="0" rtlCol="0"/>
          <a:lstStyle/>
          <a:p>
            <a:endParaRPr dirty="0"/>
          </a:p>
        </p:txBody>
      </p:sp>
      <p:sp>
        <p:nvSpPr>
          <p:cNvPr id="55" name="object 55"/>
          <p:cNvSpPr txBox="1"/>
          <p:nvPr/>
        </p:nvSpPr>
        <p:spPr>
          <a:xfrm>
            <a:off x="7835171" y="5361540"/>
            <a:ext cx="2094230" cy="1295226"/>
          </a:xfrm>
          <a:prstGeom prst="rect">
            <a:avLst/>
          </a:prstGeom>
        </p:spPr>
        <p:txBody>
          <a:bodyPr vert="horz" wrap="square" lIns="0" tIns="12700" rIns="0" bIns="0" rtlCol="0">
            <a:spAutoFit/>
          </a:bodyPr>
          <a:lstStyle/>
          <a:p>
            <a:pPr marL="12700">
              <a:lnSpc>
                <a:spcPct val="100000"/>
              </a:lnSpc>
              <a:spcBef>
                <a:spcPts val="100"/>
              </a:spcBef>
            </a:pPr>
            <a:r>
              <a:rPr lang="en-US" sz="1300" spc="114" dirty="0">
                <a:solidFill>
                  <a:srgbClr val="414042"/>
                </a:solidFill>
                <a:latin typeface="Tahoma"/>
                <a:cs typeface="Tahoma"/>
              </a:rPr>
              <a:t>active citizens</a:t>
            </a:r>
            <a:endParaRPr sz="1300" dirty="0">
              <a:latin typeface="Tahoma"/>
              <a:cs typeface="Tahoma"/>
            </a:endParaRPr>
          </a:p>
          <a:p>
            <a:pPr marL="12700" marR="517525">
              <a:lnSpc>
                <a:spcPct val="100000"/>
              </a:lnSpc>
              <a:spcBef>
                <a:spcPts val="1130"/>
              </a:spcBef>
            </a:pPr>
            <a:r>
              <a:rPr lang="en-US" sz="1300" spc="110" dirty="0">
                <a:solidFill>
                  <a:srgbClr val="414042"/>
                </a:solidFill>
                <a:latin typeface="Tahoma"/>
                <a:cs typeface="Tahoma"/>
              </a:rPr>
              <a:t>representatives of governmental agencies</a:t>
            </a:r>
            <a:endParaRPr sz="1300" dirty="0">
              <a:latin typeface="Tahoma"/>
              <a:cs typeface="Tahoma"/>
            </a:endParaRPr>
          </a:p>
          <a:p>
            <a:pPr marL="12700">
              <a:lnSpc>
                <a:spcPct val="100000"/>
              </a:lnSpc>
              <a:spcBef>
                <a:spcPts val="1135"/>
              </a:spcBef>
            </a:pPr>
            <a:r>
              <a:rPr lang="en-US" sz="1300" spc="130" dirty="0">
                <a:solidFill>
                  <a:srgbClr val="414042"/>
                </a:solidFill>
                <a:latin typeface="Tahoma"/>
                <a:cs typeface="Tahoma"/>
              </a:rPr>
              <a:t>media professionals</a:t>
            </a:r>
            <a:endParaRPr sz="1300" dirty="0">
              <a:latin typeface="Tahoma"/>
              <a:cs typeface="Tahoma"/>
            </a:endParaRPr>
          </a:p>
        </p:txBody>
      </p:sp>
      <p:sp>
        <p:nvSpPr>
          <p:cNvPr id="60" name="object 60"/>
          <p:cNvSpPr/>
          <p:nvPr/>
        </p:nvSpPr>
        <p:spPr>
          <a:xfrm>
            <a:off x="7596372" y="4937597"/>
            <a:ext cx="0" cy="1689100"/>
          </a:xfrm>
          <a:custGeom>
            <a:avLst/>
            <a:gdLst/>
            <a:ahLst/>
            <a:cxnLst/>
            <a:rect l="l" t="t" r="r" b="b"/>
            <a:pathLst>
              <a:path h="1689100">
                <a:moveTo>
                  <a:pt x="0" y="0"/>
                </a:moveTo>
                <a:lnTo>
                  <a:pt x="0" y="1688566"/>
                </a:lnTo>
              </a:path>
            </a:pathLst>
          </a:custGeom>
          <a:ln w="12700">
            <a:solidFill>
              <a:srgbClr val="B4D686"/>
            </a:solidFill>
            <a:prstDash val="dot"/>
          </a:ln>
        </p:spPr>
        <p:txBody>
          <a:bodyPr wrap="square" lIns="0" tIns="0" rIns="0" bIns="0" rtlCol="0"/>
          <a:lstStyle/>
          <a:p>
            <a:endParaRPr dirty="0"/>
          </a:p>
        </p:txBody>
      </p:sp>
      <p:sp>
        <p:nvSpPr>
          <p:cNvPr id="61" name="object 61"/>
          <p:cNvSpPr/>
          <p:nvPr/>
        </p:nvSpPr>
        <p:spPr>
          <a:xfrm>
            <a:off x="7596372" y="4912205"/>
            <a:ext cx="0" cy="0"/>
          </a:xfrm>
          <a:custGeom>
            <a:avLst/>
            <a:gdLst/>
            <a:ahLst/>
            <a:cxnLst/>
            <a:rect l="l" t="t" r="r" b="b"/>
            <a:pathLst>
              <a:path>
                <a:moveTo>
                  <a:pt x="0" y="0"/>
                </a:moveTo>
                <a:lnTo>
                  <a:pt x="0" y="0"/>
                </a:lnTo>
              </a:path>
            </a:pathLst>
          </a:custGeom>
          <a:ln w="12700">
            <a:solidFill>
              <a:srgbClr val="B4D686"/>
            </a:solidFill>
          </a:ln>
        </p:spPr>
        <p:txBody>
          <a:bodyPr wrap="square" lIns="0" tIns="0" rIns="0" bIns="0" rtlCol="0"/>
          <a:lstStyle/>
          <a:p>
            <a:endParaRPr dirty="0"/>
          </a:p>
        </p:txBody>
      </p:sp>
      <p:sp>
        <p:nvSpPr>
          <p:cNvPr id="62" name="object 62"/>
          <p:cNvSpPr/>
          <p:nvPr/>
        </p:nvSpPr>
        <p:spPr>
          <a:xfrm>
            <a:off x="7596372" y="6638859"/>
            <a:ext cx="0" cy="0"/>
          </a:xfrm>
          <a:custGeom>
            <a:avLst/>
            <a:gdLst/>
            <a:ahLst/>
            <a:cxnLst/>
            <a:rect l="l" t="t" r="r" b="b"/>
            <a:pathLst>
              <a:path>
                <a:moveTo>
                  <a:pt x="0" y="0"/>
                </a:moveTo>
                <a:lnTo>
                  <a:pt x="0" y="0"/>
                </a:lnTo>
              </a:path>
            </a:pathLst>
          </a:custGeom>
          <a:ln w="12700">
            <a:solidFill>
              <a:srgbClr val="B4D686"/>
            </a:solidFill>
          </a:ln>
        </p:spPr>
        <p:txBody>
          <a:bodyPr wrap="square" lIns="0" tIns="0" rIns="0" bIns="0" rtlCol="0"/>
          <a:lstStyle/>
          <a:p>
            <a:endParaRPr dirty="0"/>
          </a:p>
        </p:txBody>
      </p:sp>
      <p:sp>
        <p:nvSpPr>
          <p:cNvPr id="63" name="object 63"/>
          <p:cNvSpPr/>
          <p:nvPr/>
        </p:nvSpPr>
        <p:spPr>
          <a:xfrm>
            <a:off x="7570972" y="6638856"/>
            <a:ext cx="50800" cy="50800"/>
          </a:xfrm>
          <a:custGeom>
            <a:avLst/>
            <a:gdLst/>
            <a:ahLst/>
            <a:cxnLst/>
            <a:rect l="l" t="t" r="r" b="b"/>
            <a:pathLst>
              <a:path w="50800" h="50800">
                <a:moveTo>
                  <a:pt x="25400" y="50799"/>
                </a:moveTo>
                <a:lnTo>
                  <a:pt x="35289" y="48804"/>
                </a:lnTo>
                <a:lnTo>
                  <a:pt x="43362" y="43362"/>
                </a:lnTo>
                <a:lnTo>
                  <a:pt x="48804" y="35289"/>
                </a:lnTo>
                <a:lnTo>
                  <a:pt x="50800" y="25399"/>
                </a:lnTo>
                <a:lnTo>
                  <a:pt x="48804" y="15510"/>
                </a:lnTo>
                <a:lnTo>
                  <a:pt x="43362" y="7437"/>
                </a:lnTo>
                <a:lnTo>
                  <a:pt x="35289" y="1995"/>
                </a:lnTo>
                <a:lnTo>
                  <a:pt x="25400" y="0"/>
                </a:lnTo>
                <a:lnTo>
                  <a:pt x="15510" y="1995"/>
                </a:lnTo>
                <a:lnTo>
                  <a:pt x="7437" y="7437"/>
                </a:lnTo>
                <a:lnTo>
                  <a:pt x="1995" y="15510"/>
                </a:lnTo>
                <a:lnTo>
                  <a:pt x="0" y="25399"/>
                </a:lnTo>
                <a:lnTo>
                  <a:pt x="1995" y="35289"/>
                </a:lnTo>
                <a:lnTo>
                  <a:pt x="7437" y="43362"/>
                </a:lnTo>
                <a:lnTo>
                  <a:pt x="15510" y="48804"/>
                </a:lnTo>
                <a:lnTo>
                  <a:pt x="25400" y="50799"/>
                </a:lnTo>
                <a:close/>
              </a:path>
            </a:pathLst>
          </a:custGeom>
          <a:ln w="12700">
            <a:solidFill>
              <a:srgbClr val="B4D686"/>
            </a:solidFill>
          </a:ln>
        </p:spPr>
        <p:txBody>
          <a:bodyPr wrap="square" lIns="0" tIns="0" rIns="0" bIns="0" rtlCol="0"/>
          <a:lstStyle/>
          <a:p>
            <a:endParaRPr dirty="0"/>
          </a:p>
        </p:txBody>
      </p:sp>
      <p:sp>
        <p:nvSpPr>
          <p:cNvPr id="65" name="object 65"/>
          <p:cNvSpPr/>
          <p:nvPr/>
        </p:nvSpPr>
        <p:spPr>
          <a:xfrm>
            <a:off x="7520630" y="5424086"/>
            <a:ext cx="151485" cy="151485"/>
          </a:xfrm>
          <a:prstGeom prst="rect">
            <a:avLst/>
          </a:prstGeom>
          <a:blipFill>
            <a:blip r:embed="rId3" cstate="print"/>
            <a:stretch>
              <a:fillRect/>
            </a:stretch>
          </a:blipFill>
        </p:spPr>
        <p:txBody>
          <a:bodyPr wrap="square" lIns="0" tIns="0" rIns="0" bIns="0" rtlCol="0"/>
          <a:lstStyle/>
          <a:p>
            <a:endParaRPr dirty="0"/>
          </a:p>
        </p:txBody>
      </p:sp>
      <p:sp>
        <p:nvSpPr>
          <p:cNvPr id="67" name="object 67"/>
          <p:cNvSpPr/>
          <p:nvPr/>
        </p:nvSpPr>
        <p:spPr>
          <a:xfrm>
            <a:off x="7520630" y="5764587"/>
            <a:ext cx="151485" cy="151485"/>
          </a:xfrm>
          <a:prstGeom prst="rect">
            <a:avLst/>
          </a:prstGeom>
          <a:blipFill>
            <a:blip r:embed="rId4" cstate="print"/>
            <a:stretch>
              <a:fillRect/>
            </a:stretch>
          </a:blipFill>
        </p:spPr>
        <p:txBody>
          <a:bodyPr wrap="square" lIns="0" tIns="0" rIns="0" bIns="0" rtlCol="0"/>
          <a:lstStyle/>
          <a:p>
            <a:endParaRPr dirty="0"/>
          </a:p>
        </p:txBody>
      </p:sp>
      <p:sp>
        <p:nvSpPr>
          <p:cNvPr id="69" name="object 69"/>
          <p:cNvSpPr/>
          <p:nvPr/>
        </p:nvSpPr>
        <p:spPr>
          <a:xfrm>
            <a:off x="7520630" y="6310519"/>
            <a:ext cx="151485" cy="151485"/>
          </a:xfrm>
          <a:prstGeom prst="rect">
            <a:avLst/>
          </a:prstGeom>
          <a:blipFill>
            <a:blip r:embed="rId3" cstate="print"/>
            <a:stretch>
              <a:fillRect/>
            </a:stretch>
          </a:blipFill>
        </p:spPr>
        <p:txBody>
          <a:bodyPr wrap="square" lIns="0" tIns="0" rIns="0" bIns="0" rtlCol="0"/>
          <a:lstStyle/>
          <a:p>
            <a:endParaRPr dirty="0"/>
          </a:p>
        </p:txBody>
      </p:sp>
      <p:sp>
        <p:nvSpPr>
          <p:cNvPr id="70" name="object 70"/>
          <p:cNvSpPr txBox="1">
            <a:spLocks noGrp="1"/>
          </p:cNvSpPr>
          <p:nvPr>
            <p:ph type="title"/>
          </p:nvPr>
        </p:nvSpPr>
        <p:spPr>
          <a:xfrm>
            <a:off x="581999" y="1156635"/>
            <a:ext cx="1978660" cy="382270"/>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   CONCEPT	</a:t>
            </a:r>
            <a:endParaRPr sz="2350" dirty="0">
              <a:latin typeface="Arial Black"/>
              <a:cs typeface="Arial Black"/>
            </a:endParaRPr>
          </a:p>
        </p:txBody>
      </p:sp>
    </p:spTree>
    <p:extLst>
      <p:ext uri="{BB962C8B-B14F-4D97-AF65-F5344CB8AC3E}">
        <p14:creationId xmlns:p14="http://schemas.microsoft.com/office/powerpoint/2010/main" val="219098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6615430" cy="7560309"/>
          </a:xfrm>
          <a:custGeom>
            <a:avLst/>
            <a:gdLst/>
            <a:ahLst/>
            <a:cxnLst/>
            <a:rect l="l" t="t" r="r" b="b"/>
            <a:pathLst>
              <a:path w="6615430" h="7560309">
                <a:moveTo>
                  <a:pt x="0" y="7559992"/>
                </a:moveTo>
                <a:lnTo>
                  <a:pt x="6614998" y="7559992"/>
                </a:lnTo>
                <a:lnTo>
                  <a:pt x="6614998" y="0"/>
                </a:lnTo>
                <a:lnTo>
                  <a:pt x="0" y="0"/>
                </a:lnTo>
                <a:lnTo>
                  <a:pt x="0" y="7559992"/>
                </a:lnTo>
                <a:close/>
              </a:path>
            </a:pathLst>
          </a:custGeom>
          <a:solidFill>
            <a:srgbClr val="002D61"/>
          </a:solidFill>
        </p:spPr>
        <p:txBody>
          <a:bodyPr wrap="square" lIns="0" tIns="0" rIns="0" bIns="0" rtlCol="0"/>
          <a:lstStyle/>
          <a:p>
            <a:endParaRPr dirty="0"/>
          </a:p>
        </p:txBody>
      </p:sp>
      <p:sp>
        <p:nvSpPr>
          <p:cNvPr id="6" name="object 6"/>
          <p:cNvSpPr txBox="1">
            <a:spLocks noGrp="1"/>
          </p:cNvSpPr>
          <p:nvPr>
            <p:ph type="title"/>
          </p:nvPr>
        </p:nvSpPr>
        <p:spPr>
          <a:xfrm>
            <a:off x="7144205" y="845660"/>
            <a:ext cx="3037840" cy="314960"/>
          </a:xfrm>
          <a:prstGeom prst="rect">
            <a:avLst/>
          </a:prstGeom>
        </p:spPr>
        <p:txBody>
          <a:bodyPr vert="horz" wrap="square" lIns="0" tIns="12700" rIns="0" bIns="0" rtlCol="0">
            <a:spAutoFit/>
          </a:bodyPr>
          <a:lstStyle/>
          <a:p>
            <a:pPr marL="12700" algn="ctr">
              <a:lnSpc>
                <a:spcPct val="100000"/>
              </a:lnSpc>
              <a:spcBef>
                <a:spcPts val="100"/>
              </a:spcBef>
            </a:pPr>
            <a:r>
              <a:rPr lang="en-US" sz="1900" b="0" spc="60" dirty="0">
                <a:solidFill>
                  <a:srgbClr val="231F20"/>
                </a:solidFill>
                <a:latin typeface="Tahoma"/>
                <a:cs typeface="Tahoma"/>
              </a:rPr>
              <a:t>THANK YOU</a:t>
            </a:r>
            <a:r>
              <a:rPr sz="1900" b="0" spc="100" dirty="0">
                <a:solidFill>
                  <a:srgbClr val="231F20"/>
                </a:solidFill>
                <a:latin typeface="Tahoma"/>
                <a:cs typeface="Tahoma"/>
              </a:rPr>
              <a:t>!</a:t>
            </a:r>
            <a:endParaRPr sz="1900" dirty="0">
              <a:latin typeface="Tahoma"/>
              <a:cs typeface="Tahoma"/>
            </a:endParaRPr>
          </a:p>
        </p:txBody>
      </p:sp>
      <p:sp>
        <p:nvSpPr>
          <p:cNvPr id="7" name="object 7"/>
          <p:cNvSpPr txBox="1"/>
          <p:nvPr/>
        </p:nvSpPr>
        <p:spPr>
          <a:xfrm>
            <a:off x="7446735" y="4775615"/>
            <a:ext cx="2469515" cy="1759585"/>
          </a:xfrm>
          <a:prstGeom prst="rect">
            <a:avLst/>
          </a:prstGeom>
        </p:spPr>
        <p:txBody>
          <a:bodyPr vert="horz" wrap="square" lIns="0" tIns="12700" rIns="0" bIns="0" rtlCol="0">
            <a:spAutoFit/>
          </a:bodyPr>
          <a:lstStyle/>
          <a:p>
            <a:pPr marL="50165">
              <a:lnSpc>
                <a:spcPts val="2145"/>
              </a:lnSpc>
              <a:spcBef>
                <a:spcPts val="100"/>
              </a:spcBef>
            </a:pPr>
            <a:r>
              <a:rPr lang="en-US" sz="1800" b="1" spc="-145" dirty="0">
                <a:solidFill>
                  <a:srgbClr val="002D61"/>
                </a:solidFill>
                <a:latin typeface="Arial Black"/>
                <a:cs typeface="Arial Black"/>
              </a:rPr>
              <a:t>FARHOD RAHMATOV</a:t>
            </a:r>
            <a:endParaRPr sz="1800" dirty="0">
              <a:latin typeface="Arial Black"/>
              <a:cs typeface="Arial Black"/>
            </a:endParaRPr>
          </a:p>
          <a:p>
            <a:pPr marL="231140">
              <a:lnSpc>
                <a:spcPts val="1905"/>
              </a:lnSpc>
            </a:pPr>
            <a:r>
              <a:rPr lang="en-US" sz="1600" spc="-50" dirty="0">
                <a:solidFill>
                  <a:srgbClr val="002D61"/>
                </a:solidFill>
                <a:latin typeface="Arial"/>
                <a:cs typeface="Arial"/>
              </a:rPr>
              <a:t>PROJECT DIRECTOR</a:t>
            </a:r>
            <a:endParaRPr sz="1600" dirty="0">
              <a:latin typeface="Arial"/>
              <a:cs typeface="Arial"/>
            </a:endParaRPr>
          </a:p>
          <a:p>
            <a:pPr>
              <a:lnSpc>
                <a:spcPct val="100000"/>
              </a:lnSpc>
            </a:pPr>
            <a:endParaRPr sz="1850" dirty="0">
              <a:latin typeface="Times New Roman"/>
              <a:cs typeface="Times New Roman"/>
            </a:endParaRPr>
          </a:p>
          <a:p>
            <a:pPr marL="12700" marR="5080" algn="ctr">
              <a:lnSpc>
                <a:spcPct val="119900"/>
              </a:lnSpc>
            </a:pPr>
            <a:r>
              <a:rPr sz="1300" spc="75" dirty="0">
                <a:solidFill>
                  <a:srgbClr val="002D61"/>
                </a:solidFill>
                <a:latin typeface="Calibri"/>
                <a:cs typeface="Calibri"/>
                <a:hlinkClick r:id="rId2"/>
              </a:rPr>
              <a:t>FRAHMATOV@INTERNEWS.ORG </a:t>
            </a:r>
            <a:r>
              <a:rPr sz="1300" spc="75" dirty="0">
                <a:solidFill>
                  <a:srgbClr val="002D61"/>
                </a:solidFill>
                <a:latin typeface="Calibri"/>
                <a:cs typeface="Calibri"/>
              </a:rPr>
              <a:t> </a:t>
            </a:r>
            <a:r>
              <a:rPr sz="1300" spc="75" dirty="0">
                <a:solidFill>
                  <a:srgbClr val="002D61"/>
                </a:solidFill>
                <a:latin typeface="Calibri"/>
                <a:cs typeface="Calibri"/>
                <a:hlinkClick r:id="rId3"/>
              </a:rPr>
              <a:t>WWW.INTERNEWS.ORG </a:t>
            </a:r>
            <a:r>
              <a:rPr sz="1300" spc="75" dirty="0">
                <a:solidFill>
                  <a:srgbClr val="002D61"/>
                </a:solidFill>
                <a:latin typeface="Calibri"/>
                <a:cs typeface="Calibri"/>
              </a:rPr>
              <a:t> </a:t>
            </a:r>
            <a:r>
              <a:rPr sz="1300" spc="55" dirty="0">
                <a:solidFill>
                  <a:srgbClr val="002D61"/>
                </a:solidFill>
                <a:latin typeface="Calibri"/>
                <a:cs typeface="Calibri"/>
              </a:rPr>
              <a:t>TWITTER: </a:t>
            </a:r>
            <a:r>
              <a:rPr sz="1300" spc="75" dirty="0">
                <a:solidFill>
                  <a:srgbClr val="002D61"/>
                </a:solidFill>
                <a:latin typeface="Calibri"/>
                <a:cs typeface="Calibri"/>
              </a:rPr>
              <a:t>@INTERNEWS  </a:t>
            </a:r>
            <a:r>
              <a:rPr sz="1300" spc="85" dirty="0">
                <a:solidFill>
                  <a:srgbClr val="002D61"/>
                </a:solidFill>
                <a:latin typeface="Calibri"/>
                <a:cs typeface="Calibri"/>
              </a:rPr>
              <a:t>FACEBOOK.COM/INTERNEWS</a:t>
            </a:r>
            <a:endParaRPr sz="1300" dirty="0">
              <a:latin typeface="Calibri"/>
              <a:cs typeface="Calibri"/>
            </a:endParaRPr>
          </a:p>
        </p:txBody>
      </p:sp>
      <p:pic>
        <p:nvPicPr>
          <p:cNvPr id="11" name="Рисунок 10">
            <a:extLst>
              <a:ext uri="{FF2B5EF4-FFF2-40B4-BE49-F238E27FC236}">
                <a16:creationId xmlns:a16="http://schemas.microsoft.com/office/drawing/2014/main" id="{D7814457-ABA7-4F43-A7CA-85EA197A8D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724025"/>
            <a:ext cx="6615430" cy="4412492"/>
          </a:xfrm>
          <a:prstGeom prst="rect">
            <a:avLst/>
          </a:prstGeom>
        </p:spPr>
      </p:pic>
      <p:sp>
        <p:nvSpPr>
          <p:cNvPr id="12" name="object 31">
            <a:extLst>
              <a:ext uri="{FF2B5EF4-FFF2-40B4-BE49-F238E27FC236}">
                <a16:creationId xmlns:a16="http://schemas.microsoft.com/office/drawing/2014/main" id="{2F3A2B65-7B5B-463E-A974-7490F3C3A1F8}"/>
              </a:ext>
            </a:extLst>
          </p:cNvPr>
          <p:cNvSpPr/>
          <p:nvPr/>
        </p:nvSpPr>
        <p:spPr>
          <a:xfrm>
            <a:off x="4420861" y="173411"/>
            <a:ext cx="1840239" cy="1175918"/>
          </a:xfrm>
          <a:prstGeom prst="rect">
            <a:avLst/>
          </a:prstGeom>
          <a:blipFill>
            <a:blip r:embed="rId5" cstate="print"/>
            <a:stretch>
              <a:fillRect/>
            </a:stretch>
          </a:blipFill>
          <a:ln w="28575">
            <a:solidFill>
              <a:schemeClr val="bg1"/>
            </a:solidFill>
          </a:ln>
        </p:spPr>
        <p:txBody>
          <a:bodyPr wrap="square" lIns="0" tIns="0" rIns="0" bIns="0" rtlCol="0"/>
          <a:lstStyle/>
          <a:p>
            <a:endParaRPr dirty="0"/>
          </a:p>
        </p:txBody>
      </p:sp>
      <p:sp>
        <p:nvSpPr>
          <p:cNvPr id="13" name="object 32">
            <a:extLst>
              <a:ext uri="{FF2B5EF4-FFF2-40B4-BE49-F238E27FC236}">
                <a16:creationId xmlns:a16="http://schemas.microsoft.com/office/drawing/2014/main" id="{6FB220BC-00C3-4769-8ECC-881676F7D9FE}"/>
              </a:ext>
            </a:extLst>
          </p:cNvPr>
          <p:cNvSpPr/>
          <p:nvPr/>
        </p:nvSpPr>
        <p:spPr>
          <a:xfrm>
            <a:off x="7861300" y="2229340"/>
            <a:ext cx="1582470" cy="1617735"/>
          </a:xfrm>
          <a:prstGeom prst="rect">
            <a:avLst/>
          </a:prstGeom>
          <a:blipFill>
            <a:blip r:embed="rId6" cstate="print"/>
            <a:stretch>
              <a:fillRect/>
            </a:stretch>
          </a:blipFill>
        </p:spPr>
        <p:txBody>
          <a:bodyPr wrap="square" lIns="0" tIns="0" rIns="0" bIns="0" rtlCol="0"/>
          <a:lstStyle/>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3" name="object 3"/>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 name="object 4"/>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 name="object 5"/>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12700">
            <a:solidFill>
              <a:srgbClr val="FFFFFF"/>
            </a:solidFill>
          </a:ln>
        </p:spPr>
        <p:txBody>
          <a:bodyPr wrap="square" lIns="0" tIns="0" rIns="0" bIns="0" rtlCol="0"/>
          <a:lstStyle/>
          <a:p>
            <a:endParaRPr dirty="0"/>
          </a:p>
        </p:txBody>
      </p:sp>
      <p:sp>
        <p:nvSpPr>
          <p:cNvPr id="6" name="object 6"/>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12699">
            <a:solidFill>
              <a:srgbClr val="FFFFFF"/>
            </a:solidFill>
          </a:ln>
        </p:spPr>
        <p:txBody>
          <a:bodyPr wrap="square" lIns="0" tIns="0" rIns="0" bIns="0" rtlCol="0"/>
          <a:lstStyle/>
          <a:p>
            <a:endParaRPr dirty="0"/>
          </a:p>
        </p:txBody>
      </p:sp>
      <p:sp>
        <p:nvSpPr>
          <p:cNvPr id="7" name="object 7"/>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12699">
            <a:solidFill>
              <a:srgbClr val="FFFFFF"/>
            </a:solidFill>
          </a:ln>
        </p:spPr>
        <p:txBody>
          <a:bodyPr wrap="square" lIns="0" tIns="0" rIns="0" bIns="0" rtlCol="0"/>
          <a:lstStyle/>
          <a:p>
            <a:endParaRPr dirty="0"/>
          </a:p>
        </p:txBody>
      </p:sp>
      <p:sp>
        <p:nvSpPr>
          <p:cNvPr id="8" name="object 8"/>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solidFill>
            <a:srgbClr val="0D5CAB"/>
          </a:solidFill>
        </p:spPr>
        <p:txBody>
          <a:bodyPr wrap="square" lIns="0" tIns="0" rIns="0" bIns="0" rtlCol="0"/>
          <a:lstStyle/>
          <a:p>
            <a:endParaRPr dirty="0"/>
          </a:p>
        </p:txBody>
      </p:sp>
      <p:sp>
        <p:nvSpPr>
          <p:cNvPr id="9" name="object 9"/>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12700">
            <a:solidFill>
              <a:srgbClr val="FFFFFF"/>
            </a:solidFill>
          </a:ln>
        </p:spPr>
        <p:txBody>
          <a:bodyPr wrap="square" lIns="0" tIns="0" rIns="0" bIns="0" rtlCol="0"/>
          <a:lstStyle/>
          <a:p>
            <a:endParaRPr dirty="0"/>
          </a:p>
        </p:txBody>
      </p:sp>
      <p:sp>
        <p:nvSpPr>
          <p:cNvPr id="10" name="object 10"/>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12700">
            <a:solidFill>
              <a:srgbClr val="FFFFFF"/>
            </a:solidFill>
          </a:ln>
        </p:spPr>
        <p:txBody>
          <a:bodyPr wrap="square" lIns="0" tIns="0" rIns="0" bIns="0" rtlCol="0"/>
          <a:lstStyle/>
          <a:p>
            <a:endParaRPr dirty="0"/>
          </a:p>
        </p:txBody>
      </p:sp>
      <p:sp>
        <p:nvSpPr>
          <p:cNvPr id="11" name="object 11"/>
          <p:cNvSpPr/>
          <p:nvPr/>
        </p:nvSpPr>
        <p:spPr>
          <a:xfrm>
            <a:off x="1829145" y="5460351"/>
            <a:ext cx="224967" cy="192150"/>
          </a:xfrm>
          <a:prstGeom prst="rect">
            <a:avLst/>
          </a:prstGeom>
          <a:blipFill>
            <a:blip r:embed="rId2" cstate="print"/>
            <a:stretch>
              <a:fillRect/>
            </a:stretch>
          </a:blipFill>
        </p:spPr>
        <p:txBody>
          <a:bodyPr wrap="square" lIns="0" tIns="0" rIns="0" bIns="0" rtlCol="0"/>
          <a:lstStyle/>
          <a:p>
            <a:endParaRPr dirty="0"/>
          </a:p>
        </p:txBody>
      </p:sp>
      <p:sp>
        <p:nvSpPr>
          <p:cNvPr id="12" name="object 12"/>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3" name="object 13"/>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4" name="object 14"/>
          <p:cNvSpPr/>
          <p:nvPr/>
        </p:nvSpPr>
        <p:spPr>
          <a:xfrm>
            <a:off x="1829145" y="5735508"/>
            <a:ext cx="224967" cy="192150"/>
          </a:xfrm>
          <a:prstGeom prst="rect">
            <a:avLst/>
          </a:prstGeom>
          <a:blipFill>
            <a:blip r:embed="rId3" cstate="print"/>
            <a:stretch>
              <a:fillRect/>
            </a:stretch>
          </a:blipFill>
        </p:spPr>
        <p:txBody>
          <a:bodyPr wrap="square" lIns="0" tIns="0" rIns="0" bIns="0" rtlCol="0"/>
          <a:lstStyle/>
          <a:p>
            <a:endParaRPr dirty="0"/>
          </a:p>
        </p:txBody>
      </p:sp>
      <p:sp>
        <p:nvSpPr>
          <p:cNvPr id="15" name="object 15"/>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6" name="object 16"/>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7" name="object 17"/>
          <p:cNvSpPr/>
          <p:nvPr/>
        </p:nvSpPr>
        <p:spPr>
          <a:xfrm>
            <a:off x="1829145" y="6010666"/>
            <a:ext cx="224967" cy="192151"/>
          </a:xfrm>
          <a:prstGeom prst="rect">
            <a:avLst/>
          </a:prstGeom>
          <a:blipFill>
            <a:blip r:embed="rId2" cstate="print"/>
            <a:stretch>
              <a:fillRect/>
            </a:stretch>
          </a:blipFill>
        </p:spPr>
        <p:txBody>
          <a:bodyPr wrap="square" lIns="0" tIns="0" rIns="0" bIns="0" rtlCol="0"/>
          <a:lstStyle/>
          <a:p>
            <a:endParaRPr dirty="0"/>
          </a:p>
        </p:txBody>
      </p:sp>
      <p:sp>
        <p:nvSpPr>
          <p:cNvPr id="18" name="object 18"/>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9" name="object 19"/>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0" name="object 20"/>
          <p:cNvSpPr/>
          <p:nvPr/>
        </p:nvSpPr>
        <p:spPr>
          <a:xfrm>
            <a:off x="1829145" y="6230792"/>
            <a:ext cx="224967" cy="192151"/>
          </a:xfrm>
          <a:prstGeom prst="rect">
            <a:avLst/>
          </a:prstGeom>
          <a:blipFill>
            <a:blip r:embed="rId3" cstate="print"/>
            <a:stretch>
              <a:fillRect/>
            </a:stretch>
          </a:blipFill>
        </p:spPr>
        <p:txBody>
          <a:bodyPr wrap="square" lIns="0" tIns="0" rIns="0" bIns="0" rtlCol="0"/>
          <a:lstStyle/>
          <a:p>
            <a:endParaRPr dirty="0"/>
          </a:p>
        </p:txBody>
      </p:sp>
      <p:sp>
        <p:nvSpPr>
          <p:cNvPr id="21" name="object 21"/>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22" name="object 22"/>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3" name="object 23"/>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12700">
            <a:solidFill>
              <a:srgbClr val="FFFFFF"/>
            </a:solidFill>
          </a:ln>
        </p:spPr>
        <p:txBody>
          <a:bodyPr wrap="square" lIns="0" tIns="0" rIns="0" bIns="0" rtlCol="0"/>
          <a:lstStyle/>
          <a:p>
            <a:endParaRPr dirty="0"/>
          </a:p>
        </p:txBody>
      </p:sp>
      <p:sp>
        <p:nvSpPr>
          <p:cNvPr id="24" name="object 24"/>
          <p:cNvSpPr txBox="1">
            <a:spLocks noGrp="1"/>
          </p:cNvSpPr>
          <p:nvPr>
            <p:ph type="title"/>
          </p:nvPr>
        </p:nvSpPr>
        <p:spPr>
          <a:xfrm>
            <a:off x="581999" y="1156635"/>
            <a:ext cx="1978660" cy="382270"/>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CONCEPT</a:t>
            </a:r>
            <a:endParaRPr sz="2350" dirty="0">
              <a:latin typeface="Arial Black"/>
              <a:cs typeface="Arial Black"/>
            </a:endParaRPr>
          </a:p>
        </p:txBody>
      </p:sp>
      <p:sp>
        <p:nvSpPr>
          <p:cNvPr id="25" name="object 25"/>
          <p:cNvSpPr txBox="1"/>
          <p:nvPr/>
        </p:nvSpPr>
        <p:spPr>
          <a:xfrm>
            <a:off x="4271299" y="570576"/>
            <a:ext cx="2324100" cy="2311400"/>
          </a:xfrm>
          <a:prstGeom prst="rect">
            <a:avLst/>
          </a:prstGeom>
        </p:spPr>
        <p:txBody>
          <a:bodyPr vert="horz" wrap="square" lIns="0" tIns="12700" rIns="0" bIns="0" rtlCol="0">
            <a:spAutoFit/>
          </a:bodyPr>
          <a:lstStyle/>
          <a:p>
            <a:pPr marL="12700">
              <a:lnSpc>
                <a:spcPct val="100000"/>
              </a:lnSpc>
              <a:spcBef>
                <a:spcPts val="100"/>
              </a:spcBef>
            </a:pPr>
            <a:r>
              <a:rPr sz="15000" b="1" spc="455" dirty="0">
                <a:solidFill>
                  <a:srgbClr val="FBB034"/>
                </a:solidFill>
                <a:latin typeface="Century Gothic"/>
                <a:cs typeface="Century Gothic"/>
              </a:rPr>
              <a:t>1</a:t>
            </a:r>
            <a:r>
              <a:rPr sz="15000" b="1" spc="-670" dirty="0">
                <a:solidFill>
                  <a:srgbClr val="FBB034"/>
                </a:solidFill>
                <a:latin typeface="Century Gothic"/>
                <a:cs typeface="Century Gothic"/>
              </a:rPr>
              <a:t> </a:t>
            </a:r>
            <a:r>
              <a:rPr lang="ru-RU" sz="9500" b="1" spc="285" dirty="0">
                <a:solidFill>
                  <a:srgbClr val="6EB440"/>
                </a:solidFill>
                <a:latin typeface="Century Gothic"/>
                <a:cs typeface="Century Gothic"/>
              </a:rPr>
              <a:t>1</a:t>
            </a:r>
            <a:endParaRPr sz="9500" dirty="0">
              <a:latin typeface="Century Gothic"/>
              <a:cs typeface="Century Gothic"/>
            </a:endParaRPr>
          </a:p>
        </p:txBody>
      </p:sp>
      <p:sp>
        <p:nvSpPr>
          <p:cNvPr id="26" name="object 26"/>
          <p:cNvSpPr txBox="1"/>
          <p:nvPr/>
        </p:nvSpPr>
        <p:spPr>
          <a:xfrm>
            <a:off x="6984174" y="3986047"/>
            <a:ext cx="3145790" cy="2185214"/>
          </a:xfrm>
          <a:prstGeom prst="rect">
            <a:avLst/>
          </a:prstGeom>
        </p:spPr>
        <p:txBody>
          <a:bodyPr vert="horz" wrap="square" lIns="0" tIns="12700" rIns="0" bIns="0" rtlCol="0">
            <a:spAutoFit/>
          </a:bodyPr>
          <a:lstStyle/>
          <a:p>
            <a:pPr marL="12700" marR="5080">
              <a:lnSpc>
                <a:spcPct val="100000"/>
              </a:lnSpc>
              <a:spcBef>
                <a:spcPts val="100"/>
              </a:spcBef>
            </a:pPr>
            <a:r>
              <a:rPr lang="en-US" sz="1200" spc="65" dirty="0">
                <a:solidFill>
                  <a:srgbClr val="414042"/>
                </a:solidFill>
                <a:latin typeface="Tahoma"/>
                <a:cs typeface="Tahoma"/>
              </a:rPr>
              <a:t>The research is aimed to identify and analyses the local drivers of extremist sympathies, pertinent information flows, trusted sources of information, and what types of support are needed in order to amplify respected, moderate local voices</a:t>
            </a:r>
            <a:r>
              <a:rPr sz="1200" spc="50" dirty="0">
                <a:solidFill>
                  <a:srgbClr val="414042"/>
                </a:solidFill>
                <a:latin typeface="Tahoma"/>
                <a:cs typeface="Tahoma"/>
              </a:rPr>
              <a:t>.</a:t>
            </a:r>
            <a:endParaRPr sz="1200" dirty="0">
              <a:latin typeface="Tahoma"/>
              <a:cs typeface="Tahoma"/>
            </a:endParaRPr>
          </a:p>
          <a:p>
            <a:pPr marL="12700" marR="5715">
              <a:lnSpc>
                <a:spcPct val="100000"/>
              </a:lnSpc>
              <a:spcBef>
                <a:spcPts val="1130"/>
              </a:spcBef>
            </a:pPr>
            <a:r>
              <a:rPr lang="en-US" sz="1200" spc="75" dirty="0">
                <a:solidFill>
                  <a:srgbClr val="414042"/>
                </a:solidFill>
                <a:latin typeface="Tahoma"/>
                <a:cs typeface="Tahoma"/>
              </a:rPr>
              <a:t>The research is done in partnership with Search for Common Ground in Kyrgyzstan (SCGK), Civil Initiative for Internet Policy (CIIP) Public Foundation and </a:t>
            </a:r>
            <a:r>
              <a:rPr lang="en-US" sz="1200" spc="75" dirty="0" err="1">
                <a:solidFill>
                  <a:srgbClr val="414042"/>
                </a:solidFill>
                <a:latin typeface="Tahoma"/>
                <a:cs typeface="Tahoma"/>
              </a:rPr>
              <a:t>SecDev</a:t>
            </a:r>
            <a:r>
              <a:rPr lang="en-US" sz="1200" spc="75" dirty="0">
                <a:solidFill>
                  <a:srgbClr val="414042"/>
                </a:solidFill>
                <a:latin typeface="Tahoma"/>
                <a:cs typeface="Tahoma"/>
              </a:rPr>
              <a:t> Foundation</a:t>
            </a:r>
            <a:r>
              <a:rPr sz="1200" spc="40" dirty="0">
                <a:solidFill>
                  <a:srgbClr val="414042"/>
                </a:solidFill>
                <a:latin typeface="Tahoma"/>
                <a:cs typeface="Tahoma"/>
              </a:rPr>
              <a:t>.</a:t>
            </a:r>
            <a:endParaRPr sz="1200" dirty="0">
              <a:latin typeface="Tahoma"/>
              <a:cs typeface="Tahoma"/>
            </a:endParaRPr>
          </a:p>
        </p:txBody>
      </p:sp>
      <p:sp>
        <p:nvSpPr>
          <p:cNvPr id="27" name="object 27"/>
          <p:cNvSpPr txBox="1"/>
          <p:nvPr/>
        </p:nvSpPr>
        <p:spPr>
          <a:xfrm>
            <a:off x="6971921" y="1600999"/>
            <a:ext cx="3131820" cy="751488"/>
          </a:xfrm>
          <a:prstGeom prst="rect">
            <a:avLst/>
          </a:prstGeom>
        </p:spPr>
        <p:txBody>
          <a:bodyPr vert="horz" wrap="square" lIns="0" tIns="12700" rIns="0" bIns="0" rtlCol="0">
            <a:spAutoFit/>
          </a:bodyPr>
          <a:lstStyle/>
          <a:p>
            <a:pPr marL="12700" marR="5080">
              <a:lnSpc>
                <a:spcPct val="100000"/>
              </a:lnSpc>
              <a:spcBef>
                <a:spcPts val="100"/>
              </a:spcBef>
            </a:pPr>
            <a:r>
              <a:rPr lang="en-US" sz="1600" spc="80" dirty="0">
                <a:solidFill>
                  <a:srgbClr val="414042"/>
                </a:solidFill>
                <a:latin typeface="Tahoma"/>
                <a:cs typeface="Tahoma"/>
              </a:rPr>
              <a:t>Regional research on the information ecosystem in Central Asia</a:t>
            </a:r>
            <a:endParaRPr sz="1600" dirty="0">
              <a:latin typeface="Tahoma"/>
              <a:cs typeface="Tahoma"/>
            </a:endParaRPr>
          </a:p>
        </p:txBody>
      </p:sp>
      <p:sp>
        <p:nvSpPr>
          <p:cNvPr id="28" name="object 28"/>
          <p:cNvSpPr/>
          <p:nvPr/>
        </p:nvSpPr>
        <p:spPr>
          <a:xfrm>
            <a:off x="6996874" y="6487888"/>
            <a:ext cx="1445915" cy="254524"/>
          </a:xfrm>
          <a:prstGeom prst="rect">
            <a:avLst/>
          </a:prstGeom>
          <a:blipFill>
            <a:blip r:embed="rId4" cstate="print"/>
            <a:stretch>
              <a:fillRect/>
            </a:stretch>
          </a:blipFill>
        </p:spPr>
        <p:txBody>
          <a:bodyPr wrap="square" lIns="0" tIns="0" rIns="0" bIns="0" rtlCol="0"/>
          <a:lstStyle/>
          <a:p>
            <a:endParaRPr dirty="0"/>
          </a:p>
        </p:txBody>
      </p:sp>
      <p:sp>
        <p:nvSpPr>
          <p:cNvPr id="29" name="object 29"/>
          <p:cNvSpPr/>
          <p:nvPr/>
        </p:nvSpPr>
        <p:spPr>
          <a:xfrm>
            <a:off x="8598637" y="6462005"/>
            <a:ext cx="1461314" cy="306291"/>
          </a:xfrm>
          <a:prstGeom prst="rect">
            <a:avLst/>
          </a:prstGeom>
          <a:blipFill>
            <a:blip r:embed="rId5" cstate="print"/>
            <a:stretch>
              <a:fillRect/>
            </a:stretch>
          </a:blipFill>
        </p:spPr>
        <p:txBody>
          <a:bodyPr wrap="square" lIns="0" tIns="0" rIns="0" bIns="0" rtlCol="0"/>
          <a:lstStyle/>
          <a:p>
            <a:endParaRPr dirty="0"/>
          </a:p>
        </p:txBody>
      </p:sp>
      <p:sp>
        <p:nvSpPr>
          <p:cNvPr id="30" name="object 30"/>
          <p:cNvSpPr/>
          <p:nvPr/>
        </p:nvSpPr>
        <p:spPr>
          <a:xfrm>
            <a:off x="5654187" y="1163988"/>
            <a:ext cx="0" cy="1330325"/>
          </a:xfrm>
          <a:custGeom>
            <a:avLst/>
            <a:gdLst/>
            <a:ahLst/>
            <a:cxnLst/>
            <a:rect l="l" t="t" r="r" b="b"/>
            <a:pathLst>
              <a:path h="1330325">
                <a:moveTo>
                  <a:pt x="0" y="0"/>
                </a:moveTo>
                <a:lnTo>
                  <a:pt x="0" y="1329982"/>
                </a:lnTo>
              </a:path>
            </a:pathLst>
          </a:custGeom>
          <a:ln w="76835">
            <a:solidFill>
              <a:srgbClr val="002D61"/>
            </a:solidFill>
          </a:ln>
        </p:spPr>
        <p:txBody>
          <a:bodyPr wrap="square" lIns="0" tIns="0" rIns="0" bIns="0" rtlCol="0"/>
          <a:lstStyle/>
          <a:p>
            <a:endParaRPr dirty="0"/>
          </a:p>
        </p:txBody>
      </p:sp>
      <p:sp>
        <p:nvSpPr>
          <p:cNvPr id="31" name="object 31"/>
          <p:cNvSpPr txBox="1"/>
          <p:nvPr/>
        </p:nvSpPr>
        <p:spPr>
          <a:xfrm>
            <a:off x="402772" y="1691202"/>
            <a:ext cx="996963" cy="303288"/>
          </a:xfrm>
          <a:prstGeom prst="rect">
            <a:avLst/>
          </a:prstGeom>
          <a:solidFill>
            <a:srgbClr val="FBB034"/>
          </a:solidFill>
        </p:spPr>
        <p:txBody>
          <a:bodyPr vert="horz" wrap="square" lIns="0" tIns="86995" rIns="0" bIns="0" rtlCol="0">
            <a:spAutoFit/>
          </a:bodyPr>
          <a:lstStyle/>
          <a:p>
            <a:pPr marL="60325">
              <a:lnSpc>
                <a:spcPct val="100000"/>
              </a:lnSpc>
              <a:spcBef>
                <a:spcPts val="685"/>
              </a:spcBef>
            </a:pPr>
            <a:r>
              <a:rPr lang="en-US" sz="1400" b="1" spc="-95" dirty="0">
                <a:solidFill>
                  <a:srgbClr val="FFFFFF"/>
                </a:solidFill>
                <a:latin typeface="Arial Black"/>
                <a:cs typeface="Arial Black"/>
              </a:rPr>
              <a:t>TARGETS</a:t>
            </a:r>
            <a:endParaRPr sz="1400" dirty="0">
              <a:latin typeface="Arial Black"/>
              <a:cs typeface="Arial Black"/>
            </a:endParaRPr>
          </a:p>
        </p:txBody>
      </p:sp>
      <p:sp>
        <p:nvSpPr>
          <p:cNvPr id="32" name="object 32"/>
          <p:cNvSpPr txBox="1"/>
          <p:nvPr/>
        </p:nvSpPr>
        <p:spPr>
          <a:xfrm>
            <a:off x="1813951" y="1686515"/>
            <a:ext cx="996963" cy="303288"/>
          </a:xfrm>
          <a:prstGeom prst="rect">
            <a:avLst/>
          </a:prstGeom>
          <a:solidFill>
            <a:srgbClr val="6EB440"/>
          </a:solidFill>
        </p:spPr>
        <p:txBody>
          <a:bodyPr vert="horz" wrap="square" lIns="0" tIns="86995" rIns="0" bIns="0" rtlCol="0">
            <a:spAutoFit/>
          </a:bodyPr>
          <a:lstStyle/>
          <a:p>
            <a:pPr marL="106680">
              <a:lnSpc>
                <a:spcPct val="100000"/>
              </a:lnSpc>
              <a:spcBef>
                <a:spcPts val="685"/>
              </a:spcBef>
            </a:pPr>
            <a:r>
              <a:rPr lang="en-US" sz="1400" b="1" spc="-135" dirty="0">
                <a:solidFill>
                  <a:srgbClr val="FFFFFF"/>
                </a:solidFill>
                <a:latin typeface="Arial Black"/>
                <a:cs typeface="Arial Black"/>
              </a:rPr>
              <a:t>RESULTS</a:t>
            </a:r>
            <a:endParaRPr sz="1400" dirty="0">
              <a:latin typeface="Arial Black"/>
              <a:cs typeface="Arial Black"/>
            </a:endParaRPr>
          </a:p>
        </p:txBody>
      </p:sp>
      <p:pic>
        <p:nvPicPr>
          <p:cNvPr id="33" name="image4.jpg">
            <a:extLst>
              <a:ext uri="{FF2B5EF4-FFF2-40B4-BE49-F238E27FC236}">
                <a16:creationId xmlns:a16="http://schemas.microsoft.com/office/drawing/2014/main" id="{81099313-8D4C-4F67-90B0-EA9732338FED}"/>
              </a:ext>
            </a:extLst>
          </p:cNvPr>
          <p:cNvPicPr/>
          <p:nvPr/>
        </p:nvPicPr>
        <p:blipFill>
          <a:blip r:embed="rId6"/>
          <a:stretch>
            <a:fillRect/>
          </a:stretch>
        </p:blipFill>
        <p:spPr bwMode="auto">
          <a:xfrm>
            <a:off x="7924437" y="6887082"/>
            <a:ext cx="1226788" cy="3062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3" name="object 3"/>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 name="object 4"/>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 name="object 5"/>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12700">
            <a:solidFill>
              <a:srgbClr val="FFFFFF"/>
            </a:solidFill>
          </a:ln>
        </p:spPr>
        <p:txBody>
          <a:bodyPr wrap="square" lIns="0" tIns="0" rIns="0" bIns="0" rtlCol="0"/>
          <a:lstStyle/>
          <a:p>
            <a:endParaRPr dirty="0"/>
          </a:p>
        </p:txBody>
      </p:sp>
      <p:sp>
        <p:nvSpPr>
          <p:cNvPr id="6" name="object 6"/>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12699">
            <a:solidFill>
              <a:srgbClr val="FFFFFF"/>
            </a:solidFill>
          </a:ln>
        </p:spPr>
        <p:txBody>
          <a:bodyPr wrap="square" lIns="0" tIns="0" rIns="0" bIns="0" rtlCol="0"/>
          <a:lstStyle/>
          <a:p>
            <a:endParaRPr dirty="0"/>
          </a:p>
        </p:txBody>
      </p:sp>
      <p:sp>
        <p:nvSpPr>
          <p:cNvPr id="7" name="object 7"/>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12699">
            <a:solidFill>
              <a:srgbClr val="FFFFFF"/>
            </a:solidFill>
          </a:ln>
        </p:spPr>
        <p:txBody>
          <a:bodyPr wrap="square" lIns="0" tIns="0" rIns="0" bIns="0" rtlCol="0"/>
          <a:lstStyle/>
          <a:p>
            <a:endParaRPr dirty="0"/>
          </a:p>
        </p:txBody>
      </p:sp>
      <p:sp>
        <p:nvSpPr>
          <p:cNvPr id="8" name="object 8"/>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solidFill>
            <a:srgbClr val="0D5CAB"/>
          </a:solidFill>
        </p:spPr>
        <p:txBody>
          <a:bodyPr wrap="square" lIns="0" tIns="0" rIns="0" bIns="0" rtlCol="0"/>
          <a:lstStyle/>
          <a:p>
            <a:endParaRPr dirty="0"/>
          </a:p>
        </p:txBody>
      </p:sp>
      <p:sp>
        <p:nvSpPr>
          <p:cNvPr id="9" name="object 9"/>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12700">
            <a:solidFill>
              <a:srgbClr val="FFFFFF"/>
            </a:solidFill>
          </a:ln>
        </p:spPr>
        <p:txBody>
          <a:bodyPr wrap="square" lIns="0" tIns="0" rIns="0" bIns="0" rtlCol="0"/>
          <a:lstStyle/>
          <a:p>
            <a:endParaRPr dirty="0"/>
          </a:p>
        </p:txBody>
      </p:sp>
      <p:sp>
        <p:nvSpPr>
          <p:cNvPr id="10" name="object 10"/>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12700">
            <a:solidFill>
              <a:srgbClr val="FFFFFF"/>
            </a:solidFill>
          </a:ln>
        </p:spPr>
        <p:txBody>
          <a:bodyPr wrap="square" lIns="0" tIns="0" rIns="0" bIns="0" rtlCol="0"/>
          <a:lstStyle/>
          <a:p>
            <a:endParaRPr dirty="0"/>
          </a:p>
        </p:txBody>
      </p:sp>
      <p:sp>
        <p:nvSpPr>
          <p:cNvPr id="11" name="object 11"/>
          <p:cNvSpPr/>
          <p:nvPr/>
        </p:nvSpPr>
        <p:spPr>
          <a:xfrm>
            <a:off x="1829145" y="5460351"/>
            <a:ext cx="224967" cy="192150"/>
          </a:xfrm>
          <a:prstGeom prst="rect">
            <a:avLst/>
          </a:prstGeom>
          <a:blipFill>
            <a:blip r:embed="rId2" cstate="print"/>
            <a:stretch>
              <a:fillRect/>
            </a:stretch>
          </a:blipFill>
        </p:spPr>
        <p:txBody>
          <a:bodyPr wrap="square" lIns="0" tIns="0" rIns="0" bIns="0" rtlCol="0"/>
          <a:lstStyle/>
          <a:p>
            <a:endParaRPr dirty="0"/>
          </a:p>
        </p:txBody>
      </p:sp>
      <p:sp>
        <p:nvSpPr>
          <p:cNvPr id="12" name="object 12"/>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3" name="object 13"/>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4" name="object 14"/>
          <p:cNvSpPr/>
          <p:nvPr/>
        </p:nvSpPr>
        <p:spPr>
          <a:xfrm>
            <a:off x="1829145" y="5735508"/>
            <a:ext cx="224967" cy="192150"/>
          </a:xfrm>
          <a:prstGeom prst="rect">
            <a:avLst/>
          </a:prstGeom>
          <a:blipFill>
            <a:blip r:embed="rId3" cstate="print"/>
            <a:stretch>
              <a:fillRect/>
            </a:stretch>
          </a:blipFill>
        </p:spPr>
        <p:txBody>
          <a:bodyPr wrap="square" lIns="0" tIns="0" rIns="0" bIns="0" rtlCol="0"/>
          <a:lstStyle/>
          <a:p>
            <a:endParaRPr dirty="0"/>
          </a:p>
        </p:txBody>
      </p:sp>
      <p:sp>
        <p:nvSpPr>
          <p:cNvPr id="15" name="object 15"/>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6" name="object 16"/>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7" name="object 17"/>
          <p:cNvSpPr/>
          <p:nvPr/>
        </p:nvSpPr>
        <p:spPr>
          <a:xfrm>
            <a:off x="1829145" y="6010666"/>
            <a:ext cx="224967" cy="192151"/>
          </a:xfrm>
          <a:prstGeom prst="rect">
            <a:avLst/>
          </a:prstGeom>
          <a:blipFill>
            <a:blip r:embed="rId2" cstate="print"/>
            <a:stretch>
              <a:fillRect/>
            </a:stretch>
          </a:blipFill>
        </p:spPr>
        <p:txBody>
          <a:bodyPr wrap="square" lIns="0" tIns="0" rIns="0" bIns="0" rtlCol="0"/>
          <a:lstStyle/>
          <a:p>
            <a:endParaRPr dirty="0"/>
          </a:p>
        </p:txBody>
      </p:sp>
      <p:sp>
        <p:nvSpPr>
          <p:cNvPr id="18" name="object 18"/>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9" name="object 19"/>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0" name="object 20"/>
          <p:cNvSpPr/>
          <p:nvPr/>
        </p:nvSpPr>
        <p:spPr>
          <a:xfrm>
            <a:off x="1829145" y="6230792"/>
            <a:ext cx="224967" cy="192151"/>
          </a:xfrm>
          <a:prstGeom prst="rect">
            <a:avLst/>
          </a:prstGeom>
          <a:blipFill>
            <a:blip r:embed="rId3" cstate="print"/>
            <a:stretch>
              <a:fillRect/>
            </a:stretch>
          </a:blipFill>
        </p:spPr>
        <p:txBody>
          <a:bodyPr wrap="square" lIns="0" tIns="0" rIns="0" bIns="0" rtlCol="0"/>
          <a:lstStyle/>
          <a:p>
            <a:endParaRPr dirty="0"/>
          </a:p>
        </p:txBody>
      </p:sp>
      <p:sp>
        <p:nvSpPr>
          <p:cNvPr id="21" name="object 21"/>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22" name="object 22"/>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3" name="object 23"/>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12700">
            <a:solidFill>
              <a:srgbClr val="FFFFFF"/>
            </a:solidFill>
          </a:ln>
        </p:spPr>
        <p:txBody>
          <a:bodyPr wrap="square" lIns="0" tIns="0" rIns="0" bIns="0" rtlCol="0"/>
          <a:lstStyle/>
          <a:p>
            <a:endParaRPr dirty="0"/>
          </a:p>
        </p:txBody>
      </p:sp>
      <p:sp>
        <p:nvSpPr>
          <p:cNvPr id="24" name="object 24"/>
          <p:cNvSpPr txBox="1">
            <a:spLocks noGrp="1"/>
          </p:cNvSpPr>
          <p:nvPr>
            <p:ph type="title"/>
          </p:nvPr>
        </p:nvSpPr>
        <p:spPr>
          <a:xfrm>
            <a:off x="581999" y="1156635"/>
            <a:ext cx="1978660" cy="734817"/>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REGIONAL RESEARCH</a:t>
            </a:r>
            <a:endParaRPr lang="en-US" sz="2350" dirty="0">
              <a:latin typeface="Arial Black"/>
              <a:cs typeface="Arial Black"/>
            </a:endParaRPr>
          </a:p>
        </p:txBody>
      </p:sp>
      <p:pic>
        <p:nvPicPr>
          <p:cNvPr id="36" name="Picture 35">
            <a:extLst>
              <a:ext uri="{FF2B5EF4-FFF2-40B4-BE49-F238E27FC236}">
                <a16:creationId xmlns:a16="http://schemas.microsoft.com/office/drawing/2014/main" id="{D894CF30-C137-4757-ACFC-62E311DFFB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5310" y="0"/>
            <a:ext cx="7578090" cy="7578090"/>
          </a:xfrm>
          <a:prstGeom prst="rect">
            <a:avLst/>
          </a:prstGeom>
        </p:spPr>
      </p:pic>
    </p:spTree>
    <p:extLst>
      <p:ext uri="{BB962C8B-B14F-4D97-AF65-F5344CB8AC3E}">
        <p14:creationId xmlns:p14="http://schemas.microsoft.com/office/powerpoint/2010/main" val="212625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3" name="object 3"/>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 name="object 4"/>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 name="object 5"/>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12700">
            <a:solidFill>
              <a:srgbClr val="FFFFFF"/>
            </a:solidFill>
          </a:ln>
        </p:spPr>
        <p:txBody>
          <a:bodyPr wrap="square" lIns="0" tIns="0" rIns="0" bIns="0" rtlCol="0"/>
          <a:lstStyle/>
          <a:p>
            <a:endParaRPr dirty="0"/>
          </a:p>
        </p:txBody>
      </p:sp>
      <p:sp>
        <p:nvSpPr>
          <p:cNvPr id="6" name="object 6"/>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12699">
            <a:solidFill>
              <a:srgbClr val="FFFFFF"/>
            </a:solidFill>
          </a:ln>
        </p:spPr>
        <p:txBody>
          <a:bodyPr wrap="square" lIns="0" tIns="0" rIns="0" bIns="0" rtlCol="0"/>
          <a:lstStyle/>
          <a:p>
            <a:endParaRPr dirty="0"/>
          </a:p>
        </p:txBody>
      </p:sp>
      <p:sp>
        <p:nvSpPr>
          <p:cNvPr id="7" name="object 7"/>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12699">
            <a:solidFill>
              <a:srgbClr val="FFFFFF"/>
            </a:solidFill>
          </a:ln>
        </p:spPr>
        <p:txBody>
          <a:bodyPr wrap="square" lIns="0" tIns="0" rIns="0" bIns="0" rtlCol="0"/>
          <a:lstStyle/>
          <a:p>
            <a:endParaRPr dirty="0"/>
          </a:p>
        </p:txBody>
      </p:sp>
      <p:sp>
        <p:nvSpPr>
          <p:cNvPr id="8" name="object 8"/>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solidFill>
            <a:srgbClr val="0D5CAB"/>
          </a:solidFill>
        </p:spPr>
        <p:txBody>
          <a:bodyPr wrap="square" lIns="0" tIns="0" rIns="0" bIns="0" rtlCol="0"/>
          <a:lstStyle/>
          <a:p>
            <a:endParaRPr dirty="0"/>
          </a:p>
        </p:txBody>
      </p:sp>
      <p:sp>
        <p:nvSpPr>
          <p:cNvPr id="9" name="object 9"/>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12700">
            <a:solidFill>
              <a:srgbClr val="FFFFFF"/>
            </a:solidFill>
          </a:ln>
        </p:spPr>
        <p:txBody>
          <a:bodyPr wrap="square" lIns="0" tIns="0" rIns="0" bIns="0" rtlCol="0"/>
          <a:lstStyle/>
          <a:p>
            <a:endParaRPr dirty="0"/>
          </a:p>
        </p:txBody>
      </p:sp>
      <p:sp>
        <p:nvSpPr>
          <p:cNvPr id="10" name="object 10"/>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12700">
            <a:solidFill>
              <a:srgbClr val="FFFFFF"/>
            </a:solidFill>
          </a:ln>
        </p:spPr>
        <p:txBody>
          <a:bodyPr wrap="square" lIns="0" tIns="0" rIns="0" bIns="0" rtlCol="0"/>
          <a:lstStyle/>
          <a:p>
            <a:endParaRPr dirty="0"/>
          </a:p>
        </p:txBody>
      </p:sp>
      <p:sp>
        <p:nvSpPr>
          <p:cNvPr id="11" name="object 11"/>
          <p:cNvSpPr/>
          <p:nvPr/>
        </p:nvSpPr>
        <p:spPr>
          <a:xfrm>
            <a:off x="1829145" y="5460351"/>
            <a:ext cx="224967" cy="192150"/>
          </a:xfrm>
          <a:prstGeom prst="rect">
            <a:avLst/>
          </a:prstGeom>
          <a:blipFill>
            <a:blip r:embed="rId2" cstate="print"/>
            <a:stretch>
              <a:fillRect/>
            </a:stretch>
          </a:blipFill>
        </p:spPr>
        <p:txBody>
          <a:bodyPr wrap="square" lIns="0" tIns="0" rIns="0" bIns="0" rtlCol="0"/>
          <a:lstStyle/>
          <a:p>
            <a:endParaRPr dirty="0"/>
          </a:p>
        </p:txBody>
      </p:sp>
      <p:sp>
        <p:nvSpPr>
          <p:cNvPr id="12" name="object 12"/>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3" name="object 13"/>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4" name="object 14"/>
          <p:cNvSpPr/>
          <p:nvPr/>
        </p:nvSpPr>
        <p:spPr>
          <a:xfrm>
            <a:off x="1829145" y="5735508"/>
            <a:ext cx="224967" cy="192150"/>
          </a:xfrm>
          <a:prstGeom prst="rect">
            <a:avLst/>
          </a:prstGeom>
          <a:blipFill>
            <a:blip r:embed="rId3" cstate="print"/>
            <a:stretch>
              <a:fillRect/>
            </a:stretch>
          </a:blipFill>
        </p:spPr>
        <p:txBody>
          <a:bodyPr wrap="square" lIns="0" tIns="0" rIns="0" bIns="0" rtlCol="0"/>
          <a:lstStyle/>
          <a:p>
            <a:endParaRPr dirty="0"/>
          </a:p>
        </p:txBody>
      </p:sp>
      <p:sp>
        <p:nvSpPr>
          <p:cNvPr id="15" name="object 15"/>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6" name="object 16"/>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7" name="object 17"/>
          <p:cNvSpPr/>
          <p:nvPr/>
        </p:nvSpPr>
        <p:spPr>
          <a:xfrm>
            <a:off x="1829145" y="6010666"/>
            <a:ext cx="224967" cy="192151"/>
          </a:xfrm>
          <a:prstGeom prst="rect">
            <a:avLst/>
          </a:prstGeom>
          <a:blipFill>
            <a:blip r:embed="rId2" cstate="print"/>
            <a:stretch>
              <a:fillRect/>
            </a:stretch>
          </a:blipFill>
        </p:spPr>
        <p:txBody>
          <a:bodyPr wrap="square" lIns="0" tIns="0" rIns="0" bIns="0" rtlCol="0"/>
          <a:lstStyle/>
          <a:p>
            <a:endParaRPr dirty="0"/>
          </a:p>
        </p:txBody>
      </p:sp>
      <p:sp>
        <p:nvSpPr>
          <p:cNvPr id="18" name="object 18"/>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9" name="object 19"/>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0" name="object 20"/>
          <p:cNvSpPr/>
          <p:nvPr/>
        </p:nvSpPr>
        <p:spPr>
          <a:xfrm>
            <a:off x="1829145" y="6230792"/>
            <a:ext cx="224967" cy="192151"/>
          </a:xfrm>
          <a:prstGeom prst="rect">
            <a:avLst/>
          </a:prstGeom>
          <a:blipFill>
            <a:blip r:embed="rId3" cstate="print"/>
            <a:stretch>
              <a:fillRect/>
            </a:stretch>
          </a:blipFill>
        </p:spPr>
        <p:txBody>
          <a:bodyPr wrap="square" lIns="0" tIns="0" rIns="0" bIns="0" rtlCol="0"/>
          <a:lstStyle/>
          <a:p>
            <a:endParaRPr dirty="0"/>
          </a:p>
        </p:txBody>
      </p:sp>
      <p:sp>
        <p:nvSpPr>
          <p:cNvPr id="21" name="object 21"/>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22" name="object 22"/>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3" name="object 23"/>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12700">
            <a:solidFill>
              <a:srgbClr val="FFFFFF"/>
            </a:solidFill>
          </a:ln>
        </p:spPr>
        <p:txBody>
          <a:bodyPr wrap="square" lIns="0" tIns="0" rIns="0" bIns="0" rtlCol="0"/>
          <a:lstStyle/>
          <a:p>
            <a:endParaRPr dirty="0"/>
          </a:p>
        </p:txBody>
      </p:sp>
      <p:sp>
        <p:nvSpPr>
          <p:cNvPr id="24" name="object 24"/>
          <p:cNvSpPr txBox="1">
            <a:spLocks noGrp="1"/>
          </p:cNvSpPr>
          <p:nvPr>
            <p:ph type="title"/>
          </p:nvPr>
        </p:nvSpPr>
        <p:spPr>
          <a:xfrm>
            <a:off x="581999" y="1156635"/>
            <a:ext cx="1978660" cy="734817"/>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REGIONAL RESEARCH</a:t>
            </a:r>
            <a:endParaRPr sz="2350" dirty="0">
              <a:latin typeface="Arial Black"/>
              <a:cs typeface="Arial Black"/>
            </a:endParaRPr>
          </a:p>
        </p:txBody>
      </p:sp>
      <p:pic>
        <p:nvPicPr>
          <p:cNvPr id="26" name="Picture 25">
            <a:extLst>
              <a:ext uri="{FF2B5EF4-FFF2-40B4-BE49-F238E27FC236}">
                <a16:creationId xmlns:a16="http://schemas.microsoft.com/office/drawing/2014/main" id="{048340CC-8144-45EB-AAE6-F047F6D112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5276" y="-2668"/>
            <a:ext cx="7562850" cy="7562850"/>
          </a:xfrm>
          <a:prstGeom prst="rect">
            <a:avLst/>
          </a:prstGeom>
        </p:spPr>
      </p:pic>
    </p:spTree>
    <p:extLst>
      <p:ext uri="{BB962C8B-B14F-4D97-AF65-F5344CB8AC3E}">
        <p14:creationId xmlns:p14="http://schemas.microsoft.com/office/powerpoint/2010/main" val="338456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3" name="object 3"/>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 name="object 4"/>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 name="object 5"/>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12700">
            <a:solidFill>
              <a:srgbClr val="FFFFFF"/>
            </a:solidFill>
          </a:ln>
        </p:spPr>
        <p:txBody>
          <a:bodyPr wrap="square" lIns="0" tIns="0" rIns="0" bIns="0" rtlCol="0"/>
          <a:lstStyle/>
          <a:p>
            <a:endParaRPr dirty="0"/>
          </a:p>
        </p:txBody>
      </p:sp>
      <p:sp>
        <p:nvSpPr>
          <p:cNvPr id="6" name="object 6"/>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12699">
            <a:solidFill>
              <a:srgbClr val="FFFFFF"/>
            </a:solidFill>
          </a:ln>
        </p:spPr>
        <p:txBody>
          <a:bodyPr wrap="square" lIns="0" tIns="0" rIns="0" bIns="0" rtlCol="0"/>
          <a:lstStyle/>
          <a:p>
            <a:endParaRPr dirty="0"/>
          </a:p>
        </p:txBody>
      </p:sp>
      <p:sp>
        <p:nvSpPr>
          <p:cNvPr id="7" name="object 7"/>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12699">
            <a:solidFill>
              <a:srgbClr val="FFFFFF"/>
            </a:solidFill>
          </a:ln>
        </p:spPr>
        <p:txBody>
          <a:bodyPr wrap="square" lIns="0" tIns="0" rIns="0" bIns="0" rtlCol="0"/>
          <a:lstStyle/>
          <a:p>
            <a:endParaRPr dirty="0"/>
          </a:p>
        </p:txBody>
      </p:sp>
      <p:sp>
        <p:nvSpPr>
          <p:cNvPr id="8" name="object 8"/>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solidFill>
            <a:srgbClr val="0D5CAB"/>
          </a:solidFill>
        </p:spPr>
        <p:txBody>
          <a:bodyPr wrap="square" lIns="0" tIns="0" rIns="0" bIns="0" rtlCol="0"/>
          <a:lstStyle/>
          <a:p>
            <a:endParaRPr dirty="0"/>
          </a:p>
        </p:txBody>
      </p:sp>
      <p:sp>
        <p:nvSpPr>
          <p:cNvPr id="9" name="object 9"/>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12700">
            <a:solidFill>
              <a:srgbClr val="FFFFFF"/>
            </a:solidFill>
          </a:ln>
        </p:spPr>
        <p:txBody>
          <a:bodyPr wrap="square" lIns="0" tIns="0" rIns="0" bIns="0" rtlCol="0"/>
          <a:lstStyle/>
          <a:p>
            <a:endParaRPr dirty="0"/>
          </a:p>
        </p:txBody>
      </p:sp>
      <p:sp>
        <p:nvSpPr>
          <p:cNvPr id="10" name="object 10"/>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12700">
            <a:solidFill>
              <a:srgbClr val="FFFFFF"/>
            </a:solidFill>
          </a:ln>
        </p:spPr>
        <p:txBody>
          <a:bodyPr wrap="square" lIns="0" tIns="0" rIns="0" bIns="0" rtlCol="0"/>
          <a:lstStyle/>
          <a:p>
            <a:endParaRPr dirty="0"/>
          </a:p>
        </p:txBody>
      </p:sp>
      <p:sp>
        <p:nvSpPr>
          <p:cNvPr id="11" name="object 11"/>
          <p:cNvSpPr/>
          <p:nvPr/>
        </p:nvSpPr>
        <p:spPr>
          <a:xfrm>
            <a:off x="1829145" y="5460351"/>
            <a:ext cx="224967" cy="192150"/>
          </a:xfrm>
          <a:prstGeom prst="rect">
            <a:avLst/>
          </a:prstGeom>
          <a:blipFill>
            <a:blip r:embed="rId2" cstate="print"/>
            <a:stretch>
              <a:fillRect/>
            </a:stretch>
          </a:blipFill>
        </p:spPr>
        <p:txBody>
          <a:bodyPr wrap="square" lIns="0" tIns="0" rIns="0" bIns="0" rtlCol="0"/>
          <a:lstStyle/>
          <a:p>
            <a:endParaRPr dirty="0"/>
          </a:p>
        </p:txBody>
      </p:sp>
      <p:sp>
        <p:nvSpPr>
          <p:cNvPr id="12" name="object 12"/>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3" name="object 13"/>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4" name="object 14"/>
          <p:cNvSpPr/>
          <p:nvPr/>
        </p:nvSpPr>
        <p:spPr>
          <a:xfrm>
            <a:off x="1829145" y="5735508"/>
            <a:ext cx="224967" cy="192150"/>
          </a:xfrm>
          <a:prstGeom prst="rect">
            <a:avLst/>
          </a:prstGeom>
          <a:blipFill>
            <a:blip r:embed="rId3" cstate="print"/>
            <a:stretch>
              <a:fillRect/>
            </a:stretch>
          </a:blipFill>
        </p:spPr>
        <p:txBody>
          <a:bodyPr wrap="square" lIns="0" tIns="0" rIns="0" bIns="0" rtlCol="0"/>
          <a:lstStyle/>
          <a:p>
            <a:endParaRPr dirty="0"/>
          </a:p>
        </p:txBody>
      </p:sp>
      <p:sp>
        <p:nvSpPr>
          <p:cNvPr id="15" name="object 15"/>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6" name="object 16"/>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17" name="object 17"/>
          <p:cNvSpPr/>
          <p:nvPr/>
        </p:nvSpPr>
        <p:spPr>
          <a:xfrm>
            <a:off x="1829145" y="6010666"/>
            <a:ext cx="224967" cy="192151"/>
          </a:xfrm>
          <a:prstGeom prst="rect">
            <a:avLst/>
          </a:prstGeom>
          <a:blipFill>
            <a:blip r:embed="rId2" cstate="print"/>
            <a:stretch>
              <a:fillRect/>
            </a:stretch>
          </a:blipFill>
        </p:spPr>
        <p:txBody>
          <a:bodyPr wrap="square" lIns="0" tIns="0" rIns="0" bIns="0" rtlCol="0"/>
          <a:lstStyle/>
          <a:p>
            <a:endParaRPr dirty="0"/>
          </a:p>
        </p:txBody>
      </p:sp>
      <p:sp>
        <p:nvSpPr>
          <p:cNvPr id="18" name="object 18"/>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19" name="object 19"/>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0" name="object 20"/>
          <p:cNvSpPr/>
          <p:nvPr/>
        </p:nvSpPr>
        <p:spPr>
          <a:xfrm>
            <a:off x="1829145" y="6230792"/>
            <a:ext cx="224967" cy="192151"/>
          </a:xfrm>
          <a:prstGeom prst="rect">
            <a:avLst/>
          </a:prstGeom>
          <a:blipFill>
            <a:blip r:embed="rId3" cstate="print"/>
            <a:stretch>
              <a:fillRect/>
            </a:stretch>
          </a:blipFill>
        </p:spPr>
        <p:txBody>
          <a:bodyPr wrap="square" lIns="0" tIns="0" rIns="0" bIns="0" rtlCol="0"/>
          <a:lstStyle/>
          <a:p>
            <a:endParaRPr dirty="0"/>
          </a:p>
        </p:txBody>
      </p:sp>
      <p:sp>
        <p:nvSpPr>
          <p:cNvPr id="21" name="object 21"/>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22" name="object 22"/>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23" name="object 23"/>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12700">
            <a:solidFill>
              <a:srgbClr val="FFFFFF"/>
            </a:solidFill>
          </a:ln>
        </p:spPr>
        <p:txBody>
          <a:bodyPr wrap="square" lIns="0" tIns="0" rIns="0" bIns="0" rtlCol="0"/>
          <a:lstStyle/>
          <a:p>
            <a:endParaRPr dirty="0"/>
          </a:p>
        </p:txBody>
      </p:sp>
      <p:sp>
        <p:nvSpPr>
          <p:cNvPr id="24" name="object 24"/>
          <p:cNvSpPr txBox="1">
            <a:spLocks noGrp="1"/>
          </p:cNvSpPr>
          <p:nvPr>
            <p:ph type="title"/>
          </p:nvPr>
        </p:nvSpPr>
        <p:spPr>
          <a:xfrm>
            <a:off x="581999" y="1156635"/>
            <a:ext cx="1978660" cy="734817"/>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REGIONAL RESEARCH</a:t>
            </a:r>
            <a:endParaRPr sz="2350" dirty="0">
              <a:latin typeface="Arial Black"/>
              <a:cs typeface="Arial Black"/>
            </a:endParaRPr>
          </a:p>
        </p:txBody>
      </p:sp>
      <p:pic>
        <p:nvPicPr>
          <p:cNvPr id="27" name="Picture 26">
            <a:extLst>
              <a:ext uri="{FF2B5EF4-FFF2-40B4-BE49-F238E27FC236}">
                <a16:creationId xmlns:a16="http://schemas.microsoft.com/office/drawing/2014/main" id="{C2C281F6-1C78-4CF7-ADE4-9D16F5A46E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8594" y="0"/>
            <a:ext cx="7562850" cy="7562850"/>
          </a:xfrm>
          <a:prstGeom prst="rect">
            <a:avLst/>
          </a:prstGeom>
        </p:spPr>
      </p:pic>
    </p:spTree>
    <p:extLst>
      <p:ext uri="{BB962C8B-B14F-4D97-AF65-F5344CB8AC3E}">
        <p14:creationId xmlns:p14="http://schemas.microsoft.com/office/powerpoint/2010/main" val="233233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3175">
            <a:solidFill>
              <a:srgbClr val="FFFFFF"/>
            </a:solidFill>
          </a:ln>
        </p:spPr>
        <p:txBody>
          <a:bodyPr wrap="square" lIns="0" tIns="0" rIns="0" bIns="0" rtlCol="0"/>
          <a:lstStyle/>
          <a:p>
            <a:endParaRPr dirty="0"/>
          </a:p>
        </p:txBody>
      </p:sp>
      <p:sp>
        <p:nvSpPr>
          <p:cNvPr id="3" name="object 3"/>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3175">
            <a:solidFill>
              <a:srgbClr val="FFFFFF"/>
            </a:solidFill>
          </a:ln>
        </p:spPr>
        <p:txBody>
          <a:bodyPr wrap="square" lIns="0" tIns="0" rIns="0" bIns="0" rtlCol="0"/>
          <a:lstStyle/>
          <a:p>
            <a:endParaRPr dirty="0"/>
          </a:p>
        </p:txBody>
      </p:sp>
      <p:sp>
        <p:nvSpPr>
          <p:cNvPr id="4" name="object 4"/>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3175">
            <a:solidFill>
              <a:srgbClr val="FFFFFF"/>
            </a:solidFill>
          </a:ln>
        </p:spPr>
        <p:txBody>
          <a:bodyPr wrap="square" lIns="0" tIns="0" rIns="0" bIns="0" rtlCol="0"/>
          <a:lstStyle/>
          <a:p>
            <a:endParaRPr dirty="0"/>
          </a:p>
        </p:txBody>
      </p:sp>
      <p:sp>
        <p:nvSpPr>
          <p:cNvPr id="5" name="object 5"/>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3175">
            <a:solidFill>
              <a:srgbClr val="FFFFFF"/>
            </a:solidFill>
          </a:ln>
        </p:spPr>
        <p:txBody>
          <a:bodyPr wrap="square" lIns="0" tIns="0" rIns="0" bIns="0" rtlCol="0"/>
          <a:lstStyle/>
          <a:p>
            <a:endParaRPr dirty="0"/>
          </a:p>
        </p:txBody>
      </p:sp>
      <p:sp>
        <p:nvSpPr>
          <p:cNvPr id="6" name="object 6"/>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3175">
            <a:solidFill>
              <a:srgbClr val="FFFFFF"/>
            </a:solidFill>
          </a:ln>
        </p:spPr>
        <p:txBody>
          <a:bodyPr wrap="square" lIns="0" tIns="0" rIns="0" bIns="0" rtlCol="0"/>
          <a:lstStyle/>
          <a:p>
            <a:endParaRPr dirty="0"/>
          </a:p>
        </p:txBody>
      </p:sp>
      <p:sp>
        <p:nvSpPr>
          <p:cNvPr id="7" name="object 7"/>
          <p:cNvSpPr/>
          <p:nvPr/>
        </p:nvSpPr>
        <p:spPr>
          <a:xfrm>
            <a:off x="1834542" y="5465748"/>
            <a:ext cx="214172" cy="181355"/>
          </a:xfrm>
          <a:prstGeom prst="rect">
            <a:avLst/>
          </a:prstGeom>
          <a:blipFill>
            <a:blip r:embed="rId2" cstate="print"/>
            <a:stretch>
              <a:fillRect/>
            </a:stretch>
          </a:blipFill>
        </p:spPr>
        <p:txBody>
          <a:bodyPr wrap="square" lIns="0" tIns="0" rIns="0" bIns="0" rtlCol="0"/>
          <a:lstStyle/>
          <a:p>
            <a:endParaRPr dirty="0"/>
          </a:p>
        </p:txBody>
      </p:sp>
      <p:sp>
        <p:nvSpPr>
          <p:cNvPr id="8" name="object 8"/>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9" name="object 9"/>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0" name="object 10"/>
          <p:cNvSpPr/>
          <p:nvPr/>
        </p:nvSpPr>
        <p:spPr>
          <a:xfrm>
            <a:off x="1834542" y="5740905"/>
            <a:ext cx="214172" cy="181355"/>
          </a:xfrm>
          <a:prstGeom prst="rect">
            <a:avLst/>
          </a:prstGeom>
          <a:blipFill>
            <a:blip r:embed="rId2" cstate="print"/>
            <a:stretch>
              <a:fillRect/>
            </a:stretch>
          </a:blipFill>
        </p:spPr>
        <p:txBody>
          <a:bodyPr wrap="square" lIns="0" tIns="0" rIns="0" bIns="0" rtlCol="0"/>
          <a:lstStyle/>
          <a:p>
            <a:endParaRPr dirty="0"/>
          </a:p>
        </p:txBody>
      </p:sp>
      <p:sp>
        <p:nvSpPr>
          <p:cNvPr id="11" name="object 11"/>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12" name="object 12"/>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3" name="object 13"/>
          <p:cNvSpPr/>
          <p:nvPr/>
        </p:nvSpPr>
        <p:spPr>
          <a:xfrm>
            <a:off x="1834542" y="6016063"/>
            <a:ext cx="214172" cy="181356"/>
          </a:xfrm>
          <a:prstGeom prst="rect">
            <a:avLst/>
          </a:prstGeom>
          <a:blipFill>
            <a:blip r:embed="rId2" cstate="print"/>
            <a:stretch>
              <a:fillRect/>
            </a:stretch>
          </a:blipFill>
        </p:spPr>
        <p:txBody>
          <a:bodyPr wrap="square" lIns="0" tIns="0" rIns="0" bIns="0" rtlCol="0"/>
          <a:lstStyle/>
          <a:p>
            <a:endParaRPr dirty="0"/>
          </a:p>
        </p:txBody>
      </p:sp>
      <p:sp>
        <p:nvSpPr>
          <p:cNvPr id="14" name="object 14"/>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15" name="object 15"/>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6" name="object 16"/>
          <p:cNvSpPr/>
          <p:nvPr/>
        </p:nvSpPr>
        <p:spPr>
          <a:xfrm>
            <a:off x="1834542" y="6236190"/>
            <a:ext cx="214172" cy="181356"/>
          </a:xfrm>
          <a:prstGeom prst="rect">
            <a:avLst/>
          </a:prstGeom>
          <a:blipFill>
            <a:blip r:embed="rId2" cstate="print"/>
            <a:stretch>
              <a:fillRect/>
            </a:stretch>
          </a:blipFill>
        </p:spPr>
        <p:txBody>
          <a:bodyPr wrap="square" lIns="0" tIns="0" rIns="0" bIns="0" rtlCol="0"/>
          <a:lstStyle/>
          <a:p>
            <a:endParaRPr dirty="0"/>
          </a:p>
        </p:txBody>
      </p:sp>
      <p:sp>
        <p:nvSpPr>
          <p:cNvPr id="17" name="object 17"/>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18" name="object 18"/>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9" name="object 19"/>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3175">
            <a:solidFill>
              <a:srgbClr val="FFFFFF"/>
            </a:solidFill>
          </a:ln>
        </p:spPr>
        <p:txBody>
          <a:bodyPr wrap="square" lIns="0" tIns="0" rIns="0" bIns="0" rtlCol="0"/>
          <a:lstStyle/>
          <a:p>
            <a:endParaRPr dirty="0"/>
          </a:p>
        </p:txBody>
      </p:sp>
      <p:sp>
        <p:nvSpPr>
          <p:cNvPr id="20" name="object 20"/>
          <p:cNvSpPr txBox="1">
            <a:spLocks noGrp="1"/>
          </p:cNvSpPr>
          <p:nvPr>
            <p:ph type="title"/>
          </p:nvPr>
        </p:nvSpPr>
        <p:spPr>
          <a:xfrm>
            <a:off x="3231210" y="871952"/>
            <a:ext cx="7297089" cy="936154"/>
          </a:xfrm>
          <a:prstGeom prst="rect">
            <a:avLst/>
          </a:prstGeom>
        </p:spPr>
        <p:txBody>
          <a:bodyPr vert="horz" wrap="square" lIns="0" tIns="12700" rIns="0" bIns="0" rtlCol="0">
            <a:spAutoFit/>
          </a:bodyPr>
          <a:lstStyle/>
          <a:p>
            <a:pPr marL="12700">
              <a:lnSpc>
                <a:spcPct val="100000"/>
              </a:lnSpc>
              <a:spcBef>
                <a:spcPts val="100"/>
              </a:spcBef>
              <a:tabLst>
                <a:tab pos="3209290" algn="l"/>
              </a:tabLst>
            </a:pPr>
            <a:r>
              <a:rPr lang="ru-RU" spc="180" dirty="0"/>
              <a:t>       </a:t>
            </a:r>
            <a:r>
              <a:rPr lang="en-US" sz="2800" spc="180" dirty="0"/>
              <a:t>August 2018</a:t>
            </a:r>
            <a:r>
              <a:rPr sz="2800" spc="-30" dirty="0"/>
              <a:t> </a:t>
            </a:r>
            <a:r>
              <a:rPr lang="en-US" sz="2800" spc="180" dirty="0">
                <a:solidFill>
                  <a:srgbClr val="6EB440"/>
                </a:solidFill>
              </a:rPr>
              <a:t>October 2018</a:t>
            </a:r>
            <a:endParaRPr sz="2800" dirty="0"/>
          </a:p>
        </p:txBody>
      </p:sp>
      <p:sp>
        <p:nvSpPr>
          <p:cNvPr id="21" name="object 21"/>
          <p:cNvSpPr txBox="1"/>
          <p:nvPr/>
        </p:nvSpPr>
        <p:spPr>
          <a:xfrm>
            <a:off x="4889500" y="2178866"/>
            <a:ext cx="6786883" cy="936154"/>
          </a:xfrm>
          <a:prstGeom prst="rect">
            <a:avLst/>
          </a:prstGeom>
        </p:spPr>
        <p:txBody>
          <a:bodyPr vert="horz" wrap="square" lIns="0" tIns="12700" rIns="0" bIns="0" rtlCol="0">
            <a:spAutoFit/>
          </a:bodyPr>
          <a:lstStyle/>
          <a:p>
            <a:pPr marL="12700">
              <a:lnSpc>
                <a:spcPct val="100000"/>
              </a:lnSpc>
              <a:spcBef>
                <a:spcPts val="100"/>
              </a:spcBef>
            </a:pPr>
            <a:r>
              <a:rPr lang="en-US" sz="4000" b="1" spc="180" dirty="0">
                <a:solidFill>
                  <a:srgbClr val="FBB034"/>
                </a:solidFill>
                <a:latin typeface="Century Gothic"/>
                <a:cs typeface="Century Gothic"/>
              </a:rPr>
              <a:t>  </a:t>
            </a:r>
            <a:r>
              <a:rPr lang="ru-RU" sz="4000" b="1" spc="180" dirty="0">
                <a:solidFill>
                  <a:srgbClr val="FBB034"/>
                </a:solidFill>
                <a:latin typeface="Century Gothic"/>
                <a:cs typeface="Century Gothic"/>
              </a:rPr>
              <a:t>   </a:t>
            </a:r>
            <a:r>
              <a:rPr lang="en-US" sz="6000" b="1" spc="180" dirty="0">
                <a:solidFill>
                  <a:srgbClr val="FBB034"/>
                </a:solidFill>
                <a:latin typeface="Century Gothic"/>
                <a:cs typeface="Century Gothic"/>
              </a:rPr>
              <a:t>246</a:t>
            </a:r>
            <a:r>
              <a:rPr sz="6000" b="1" spc="-125" dirty="0">
                <a:solidFill>
                  <a:srgbClr val="FBB034"/>
                </a:solidFill>
                <a:latin typeface="Century Gothic"/>
                <a:cs typeface="Century Gothic"/>
              </a:rPr>
              <a:t> </a:t>
            </a:r>
            <a:r>
              <a:rPr lang="en-US" sz="6000" b="1" spc="180" dirty="0">
                <a:solidFill>
                  <a:srgbClr val="6EB440"/>
                </a:solidFill>
                <a:latin typeface="Century Gothic"/>
                <a:cs typeface="Century Gothic"/>
              </a:rPr>
              <a:t> 140</a:t>
            </a:r>
            <a:endParaRPr sz="6000" dirty="0">
              <a:latin typeface="Century Gothic"/>
              <a:cs typeface="Century Gothic"/>
            </a:endParaRPr>
          </a:p>
        </p:txBody>
      </p:sp>
      <p:sp>
        <p:nvSpPr>
          <p:cNvPr id="23" name="object 23"/>
          <p:cNvSpPr txBox="1"/>
          <p:nvPr/>
        </p:nvSpPr>
        <p:spPr>
          <a:xfrm>
            <a:off x="5399398" y="4226695"/>
            <a:ext cx="3452502" cy="936154"/>
          </a:xfrm>
          <a:prstGeom prst="rect">
            <a:avLst/>
          </a:prstGeom>
        </p:spPr>
        <p:txBody>
          <a:bodyPr vert="horz" wrap="square" lIns="0" tIns="12700" rIns="0" bIns="0" rtlCol="0">
            <a:spAutoFit/>
          </a:bodyPr>
          <a:lstStyle/>
          <a:p>
            <a:pPr marL="12700">
              <a:lnSpc>
                <a:spcPct val="100000"/>
              </a:lnSpc>
              <a:spcBef>
                <a:spcPts val="100"/>
              </a:spcBef>
            </a:pPr>
            <a:r>
              <a:rPr lang="ru-RU" sz="6000" b="1" spc="-459" dirty="0">
                <a:solidFill>
                  <a:srgbClr val="FBB034"/>
                </a:solidFill>
                <a:latin typeface="Arial Black"/>
                <a:cs typeface="Arial Black"/>
              </a:rPr>
              <a:t>  </a:t>
            </a:r>
            <a:r>
              <a:rPr lang="en-US" sz="6000" b="1" spc="-459" dirty="0">
                <a:solidFill>
                  <a:srgbClr val="FBB034"/>
                </a:solidFill>
                <a:latin typeface="Arial Black"/>
                <a:cs typeface="Arial Black"/>
              </a:rPr>
              <a:t>324 000</a:t>
            </a:r>
            <a:endParaRPr sz="6000" dirty="0">
              <a:latin typeface="Century Gothic"/>
              <a:cs typeface="Century Gothic"/>
            </a:endParaRPr>
          </a:p>
        </p:txBody>
      </p:sp>
      <p:sp>
        <p:nvSpPr>
          <p:cNvPr id="26" name="object 26"/>
          <p:cNvSpPr txBox="1"/>
          <p:nvPr/>
        </p:nvSpPr>
        <p:spPr>
          <a:xfrm>
            <a:off x="4894900" y="3046750"/>
            <a:ext cx="2100900" cy="412934"/>
          </a:xfrm>
          <a:prstGeom prst="rect">
            <a:avLst/>
          </a:prstGeom>
        </p:spPr>
        <p:txBody>
          <a:bodyPr vert="horz" wrap="square" lIns="0" tIns="12700" rIns="0" bIns="0" rtlCol="0">
            <a:spAutoFit/>
          </a:bodyPr>
          <a:lstStyle/>
          <a:p>
            <a:pPr marL="12700" algn="r">
              <a:lnSpc>
                <a:spcPct val="100000"/>
              </a:lnSpc>
              <a:spcBef>
                <a:spcPts val="100"/>
              </a:spcBef>
            </a:pPr>
            <a:r>
              <a:rPr lang="en-US" sz="1300" spc="50" dirty="0">
                <a:solidFill>
                  <a:srgbClr val="414042"/>
                </a:solidFill>
                <a:latin typeface="Tahoma"/>
                <a:cs typeface="Tahoma"/>
              </a:rPr>
              <a:t>Accounts were found containing VE content </a:t>
            </a:r>
            <a:endParaRPr sz="1300" dirty="0">
              <a:latin typeface="Tahoma"/>
              <a:cs typeface="Tahoma"/>
            </a:endParaRPr>
          </a:p>
        </p:txBody>
      </p:sp>
      <p:sp>
        <p:nvSpPr>
          <p:cNvPr id="30" name="object 30"/>
          <p:cNvSpPr txBox="1"/>
          <p:nvPr/>
        </p:nvSpPr>
        <p:spPr>
          <a:xfrm>
            <a:off x="6135748" y="5117687"/>
            <a:ext cx="2698370" cy="212879"/>
          </a:xfrm>
          <a:prstGeom prst="rect">
            <a:avLst/>
          </a:prstGeom>
        </p:spPr>
        <p:txBody>
          <a:bodyPr vert="horz" wrap="square" lIns="0" tIns="12700" rIns="0" bIns="0" rtlCol="0">
            <a:spAutoFit/>
          </a:bodyPr>
          <a:lstStyle/>
          <a:p>
            <a:pPr marL="13335" marR="5080" indent="-1270">
              <a:lnSpc>
                <a:spcPct val="100000"/>
              </a:lnSpc>
              <a:spcBef>
                <a:spcPts val="100"/>
              </a:spcBef>
            </a:pPr>
            <a:r>
              <a:rPr lang="en-US" sz="1300" spc="25" dirty="0">
                <a:solidFill>
                  <a:srgbClr val="414042"/>
                </a:solidFill>
                <a:latin typeface="Tahoma"/>
                <a:cs typeface="Tahoma"/>
              </a:rPr>
              <a:t>Subscribers on those accounts </a:t>
            </a:r>
            <a:endParaRPr sz="1300" dirty="0">
              <a:latin typeface="Tahoma"/>
              <a:cs typeface="Tahoma"/>
            </a:endParaRPr>
          </a:p>
        </p:txBody>
      </p:sp>
      <p:sp>
        <p:nvSpPr>
          <p:cNvPr id="35" name="object 35"/>
          <p:cNvSpPr/>
          <p:nvPr/>
        </p:nvSpPr>
        <p:spPr>
          <a:xfrm>
            <a:off x="7251699" y="1098006"/>
            <a:ext cx="45719" cy="710100"/>
          </a:xfrm>
          <a:custGeom>
            <a:avLst/>
            <a:gdLst/>
            <a:ahLst/>
            <a:cxnLst/>
            <a:rect l="l" t="t" r="r" b="b"/>
            <a:pathLst>
              <a:path h="1460500">
                <a:moveTo>
                  <a:pt x="0" y="0"/>
                </a:moveTo>
                <a:lnTo>
                  <a:pt x="0" y="1459915"/>
                </a:lnTo>
              </a:path>
            </a:pathLst>
          </a:custGeom>
          <a:ln w="37122">
            <a:solidFill>
              <a:srgbClr val="002D61"/>
            </a:solidFill>
          </a:ln>
        </p:spPr>
        <p:txBody>
          <a:bodyPr wrap="square" lIns="0" tIns="0" rIns="0" bIns="0" rtlCol="0"/>
          <a:lstStyle/>
          <a:p>
            <a:endParaRPr dirty="0"/>
          </a:p>
        </p:txBody>
      </p:sp>
      <p:sp>
        <p:nvSpPr>
          <p:cNvPr id="36" name="object 36"/>
          <p:cNvSpPr/>
          <p:nvPr/>
        </p:nvSpPr>
        <p:spPr>
          <a:xfrm>
            <a:off x="7226304" y="2181225"/>
            <a:ext cx="0" cy="1445895"/>
          </a:xfrm>
          <a:custGeom>
            <a:avLst/>
            <a:gdLst/>
            <a:ahLst/>
            <a:cxnLst/>
            <a:rect l="l" t="t" r="r" b="b"/>
            <a:pathLst>
              <a:path h="1445895">
                <a:moveTo>
                  <a:pt x="0" y="0"/>
                </a:moveTo>
                <a:lnTo>
                  <a:pt x="0" y="1445729"/>
                </a:lnTo>
              </a:path>
            </a:pathLst>
          </a:custGeom>
          <a:ln w="37490">
            <a:solidFill>
              <a:srgbClr val="002D61"/>
            </a:solidFill>
          </a:ln>
        </p:spPr>
        <p:txBody>
          <a:bodyPr wrap="square" lIns="0" tIns="0" rIns="0" bIns="0" rtlCol="0"/>
          <a:lstStyle/>
          <a:p>
            <a:endParaRPr dirty="0"/>
          </a:p>
        </p:txBody>
      </p:sp>
      <p:sp>
        <p:nvSpPr>
          <p:cNvPr id="39" name="object 39"/>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40" name="object 40"/>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1" name="object 41"/>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42" name="object 42"/>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12700">
            <a:solidFill>
              <a:srgbClr val="FFFFFF"/>
            </a:solidFill>
          </a:ln>
        </p:spPr>
        <p:txBody>
          <a:bodyPr wrap="square" lIns="0" tIns="0" rIns="0" bIns="0" rtlCol="0"/>
          <a:lstStyle/>
          <a:p>
            <a:endParaRPr dirty="0"/>
          </a:p>
        </p:txBody>
      </p:sp>
      <p:sp>
        <p:nvSpPr>
          <p:cNvPr id="43" name="object 43"/>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12699">
            <a:solidFill>
              <a:srgbClr val="FFFFFF"/>
            </a:solidFill>
          </a:ln>
        </p:spPr>
        <p:txBody>
          <a:bodyPr wrap="square" lIns="0" tIns="0" rIns="0" bIns="0" rtlCol="0"/>
          <a:lstStyle/>
          <a:p>
            <a:endParaRPr dirty="0"/>
          </a:p>
        </p:txBody>
      </p:sp>
      <p:sp>
        <p:nvSpPr>
          <p:cNvPr id="44" name="object 44"/>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12699">
            <a:solidFill>
              <a:srgbClr val="FFFFFF"/>
            </a:solidFill>
          </a:ln>
        </p:spPr>
        <p:txBody>
          <a:bodyPr wrap="square" lIns="0" tIns="0" rIns="0" bIns="0" rtlCol="0"/>
          <a:lstStyle/>
          <a:p>
            <a:endParaRPr dirty="0"/>
          </a:p>
        </p:txBody>
      </p:sp>
      <p:sp>
        <p:nvSpPr>
          <p:cNvPr id="45" name="object 45"/>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solidFill>
            <a:srgbClr val="0D5CAB"/>
          </a:solidFill>
        </p:spPr>
        <p:txBody>
          <a:bodyPr wrap="square" lIns="0" tIns="0" rIns="0" bIns="0" rtlCol="0"/>
          <a:lstStyle/>
          <a:p>
            <a:endParaRPr dirty="0"/>
          </a:p>
        </p:txBody>
      </p:sp>
      <p:sp>
        <p:nvSpPr>
          <p:cNvPr id="46" name="object 46"/>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12700">
            <a:solidFill>
              <a:srgbClr val="FFFFFF"/>
            </a:solidFill>
          </a:ln>
        </p:spPr>
        <p:txBody>
          <a:bodyPr wrap="square" lIns="0" tIns="0" rIns="0" bIns="0" rtlCol="0"/>
          <a:lstStyle/>
          <a:p>
            <a:endParaRPr dirty="0"/>
          </a:p>
        </p:txBody>
      </p:sp>
      <p:sp>
        <p:nvSpPr>
          <p:cNvPr id="47" name="object 47"/>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12700">
            <a:solidFill>
              <a:srgbClr val="FFFFFF"/>
            </a:solidFill>
          </a:ln>
        </p:spPr>
        <p:txBody>
          <a:bodyPr wrap="square" lIns="0" tIns="0" rIns="0" bIns="0" rtlCol="0"/>
          <a:lstStyle/>
          <a:p>
            <a:endParaRPr dirty="0"/>
          </a:p>
        </p:txBody>
      </p:sp>
      <p:sp>
        <p:nvSpPr>
          <p:cNvPr id="48" name="object 48"/>
          <p:cNvSpPr/>
          <p:nvPr/>
        </p:nvSpPr>
        <p:spPr>
          <a:xfrm>
            <a:off x="1829145" y="5460351"/>
            <a:ext cx="224967" cy="192150"/>
          </a:xfrm>
          <a:prstGeom prst="rect">
            <a:avLst/>
          </a:prstGeom>
          <a:blipFill>
            <a:blip r:embed="rId3" cstate="print"/>
            <a:stretch>
              <a:fillRect/>
            </a:stretch>
          </a:blipFill>
        </p:spPr>
        <p:txBody>
          <a:bodyPr wrap="square" lIns="0" tIns="0" rIns="0" bIns="0" rtlCol="0"/>
          <a:lstStyle/>
          <a:p>
            <a:endParaRPr dirty="0"/>
          </a:p>
        </p:txBody>
      </p:sp>
      <p:sp>
        <p:nvSpPr>
          <p:cNvPr id="49" name="object 49"/>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0" name="object 50"/>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51" name="object 51"/>
          <p:cNvSpPr/>
          <p:nvPr/>
        </p:nvSpPr>
        <p:spPr>
          <a:xfrm>
            <a:off x="1829145" y="5735508"/>
            <a:ext cx="224967" cy="192150"/>
          </a:xfrm>
          <a:prstGeom prst="rect">
            <a:avLst/>
          </a:prstGeom>
          <a:blipFill>
            <a:blip r:embed="rId4" cstate="print"/>
            <a:stretch>
              <a:fillRect/>
            </a:stretch>
          </a:blipFill>
        </p:spPr>
        <p:txBody>
          <a:bodyPr wrap="square" lIns="0" tIns="0" rIns="0" bIns="0" rtlCol="0"/>
          <a:lstStyle/>
          <a:p>
            <a:endParaRPr dirty="0"/>
          </a:p>
        </p:txBody>
      </p:sp>
      <p:sp>
        <p:nvSpPr>
          <p:cNvPr id="52" name="object 52"/>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3" name="object 53"/>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54" name="object 54"/>
          <p:cNvSpPr/>
          <p:nvPr/>
        </p:nvSpPr>
        <p:spPr>
          <a:xfrm>
            <a:off x="1829145" y="6010666"/>
            <a:ext cx="224967" cy="192151"/>
          </a:xfrm>
          <a:prstGeom prst="rect">
            <a:avLst/>
          </a:prstGeom>
          <a:blipFill>
            <a:blip r:embed="rId3" cstate="print"/>
            <a:stretch>
              <a:fillRect/>
            </a:stretch>
          </a:blipFill>
        </p:spPr>
        <p:txBody>
          <a:bodyPr wrap="square" lIns="0" tIns="0" rIns="0" bIns="0" rtlCol="0"/>
          <a:lstStyle/>
          <a:p>
            <a:endParaRPr dirty="0"/>
          </a:p>
        </p:txBody>
      </p:sp>
      <p:sp>
        <p:nvSpPr>
          <p:cNvPr id="55" name="object 55"/>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6" name="object 56"/>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57" name="object 57"/>
          <p:cNvSpPr/>
          <p:nvPr/>
        </p:nvSpPr>
        <p:spPr>
          <a:xfrm>
            <a:off x="1829145" y="6230792"/>
            <a:ext cx="224967" cy="192151"/>
          </a:xfrm>
          <a:prstGeom prst="rect">
            <a:avLst/>
          </a:prstGeom>
          <a:blipFill>
            <a:blip r:embed="rId4" cstate="print"/>
            <a:stretch>
              <a:fillRect/>
            </a:stretch>
          </a:blipFill>
        </p:spPr>
        <p:txBody>
          <a:bodyPr wrap="square" lIns="0" tIns="0" rIns="0" bIns="0" rtlCol="0"/>
          <a:lstStyle/>
          <a:p>
            <a:endParaRPr dirty="0"/>
          </a:p>
        </p:txBody>
      </p:sp>
      <p:sp>
        <p:nvSpPr>
          <p:cNvPr id="58" name="object 58"/>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9" name="object 59"/>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60" name="object 60"/>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12700">
            <a:solidFill>
              <a:srgbClr val="FFFFFF"/>
            </a:solidFill>
          </a:ln>
        </p:spPr>
        <p:txBody>
          <a:bodyPr wrap="square" lIns="0" tIns="0" rIns="0" bIns="0" rtlCol="0"/>
          <a:lstStyle/>
          <a:p>
            <a:endParaRPr dirty="0"/>
          </a:p>
        </p:txBody>
      </p:sp>
      <p:sp>
        <p:nvSpPr>
          <p:cNvPr id="61" name="object 61"/>
          <p:cNvSpPr txBox="1"/>
          <p:nvPr/>
        </p:nvSpPr>
        <p:spPr>
          <a:xfrm>
            <a:off x="0" y="992449"/>
            <a:ext cx="3115310" cy="621196"/>
          </a:xfrm>
          <a:prstGeom prst="rect">
            <a:avLst/>
          </a:prstGeom>
        </p:spPr>
        <p:txBody>
          <a:bodyPr vert="horz" wrap="square" lIns="0" tIns="9525" rIns="0" bIns="0" rtlCol="0">
            <a:spAutoFit/>
          </a:bodyPr>
          <a:lstStyle/>
          <a:p>
            <a:pPr marL="501650" marR="466090" indent="41275" algn="ctr">
              <a:lnSpc>
                <a:spcPct val="101000"/>
              </a:lnSpc>
              <a:spcBef>
                <a:spcPts val="75"/>
              </a:spcBef>
            </a:pPr>
            <a:r>
              <a:rPr lang="en-US" sz="2000" spc="-190" dirty="0">
                <a:solidFill>
                  <a:srgbClr val="FFFFFF"/>
                </a:solidFill>
                <a:latin typeface="Arial Black"/>
                <a:cs typeface="Arial Black"/>
              </a:rPr>
              <a:t>REGIONAL RESEARCH</a:t>
            </a:r>
            <a:endParaRPr sz="2350" dirty="0">
              <a:latin typeface="Arial Black"/>
              <a:cs typeface="Arial Black"/>
            </a:endParaRPr>
          </a:p>
        </p:txBody>
      </p:sp>
      <p:sp>
        <p:nvSpPr>
          <p:cNvPr id="63" name="object 26">
            <a:extLst>
              <a:ext uri="{FF2B5EF4-FFF2-40B4-BE49-F238E27FC236}">
                <a16:creationId xmlns:a16="http://schemas.microsoft.com/office/drawing/2014/main" id="{E54CF695-C31F-4D2C-B41A-B5B2D396E462}"/>
              </a:ext>
            </a:extLst>
          </p:cNvPr>
          <p:cNvSpPr txBox="1"/>
          <p:nvPr/>
        </p:nvSpPr>
        <p:spPr>
          <a:xfrm>
            <a:off x="7563804" y="3063691"/>
            <a:ext cx="2100900" cy="412934"/>
          </a:xfrm>
          <a:prstGeom prst="rect">
            <a:avLst/>
          </a:prstGeom>
        </p:spPr>
        <p:txBody>
          <a:bodyPr vert="horz" wrap="square" lIns="0" tIns="12700" rIns="0" bIns="0" rtlCol="0">
            <a:spAutoFit/>
          </a:bodyPr>
          <a:lstStyle/>
          <a:p>
            <a:pPr marL="12700">
              <a:lnSpc>
                <a:spcPct val="100000"/>
              </a:lnSpc>
              <a:spcBef>
                <a:spcPts val="100"/>
              </a:spcBef>
            </a:pPr>
            <a:r>
              <a:rPr lang="en-US" sz="1300" spc="50" dirty="0">
                <a:solidFill>
                  <a:srgbClr val="414042"/>
                </a:solidFill>
                <a:latin typeface="Tahoma"/>
                <a:cs typeface="Tahoma"/>
              </a:rPr>
              <a:t>Accounts were actively promoting VE content </a:t>
            </a:r>
            <a:endParaRPr sz="1300" dirty="0">
              <a:latin typeface="Tahoma"/>
              <a:cs typeface="Tahom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3175">
            <a:solidFill>
              <a:srgbClr val="FFFFFF"/>
            </a:solidFill>
          </a:ln>
        </p:spPr>
        <p:txBody>
          <a:bodyPr wrap="square" lIns="0" tIns="0" rIns="0" bIns="0" rtlCol="0"/>
          <a:lstStyle/>
          <a:p>
            <a:endParaRPr dirty="0"/>
          </a:p>
        </p:txBody>
      </p:sp>
      <p:sp>
        <p:nvSpPr>
          <p:cNvPr id="3" name="object 3"/>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3175">
            <a:solidFill>
              <a:srgbClr val="FFFFFF"/>
            </a:solidFill>
          </a:ln>
        </p:spPr>
        <p:txBody>
          <a:bodyPr wrap="square" lIns="0" tIns="0" rIns="0" bIns="0" rtlCol="0"/>
          <a:lstStyle/>
          <a:p>
            <a:endParaRPr dirty="0"/>
          </a:p>
        </p:txBody>
      </p:sp>
      <p:sp>
        <p:nvSpPr>
          <p:cNvPr id="4" name="object 4"/>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3175">
            <a:solidFill>
              <a:srgbClr val="FFFFFF"/>
            </a:solidFill>
          </a:ln>
        </p:spPr>
        <p:txBody>
          <a:bodyPr wrap="square" lIns="0" tIns="0" rIns="0" bIns="0" rtlCol="0"/>
          <a:lstStyle/>
          <a:p>
            <a:endParaRPr dirty="0"/>
          </a:p>
        </p:txBody>
      </p:sp>
      <p:sp>
        <p:nvSpPr>
          <p:cNvPr id="5" name="object 5"/>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3175">
            <a:solidFill>
              <a:srgbClr val="FFFFFF"/>
            </a:solidFill>
          </a:ln>
        </p:spPr>
        <p:txBody>
          <a:bodyPr wrap="square" lIns="0" tIns="0" rIns="0" bIns="0" rtlCol="0"/>
          <a:lstStyle/>
          <a:p>
            <a:endParaRPr dirty="0"/>
          </a:p>
        </p:txBody>
      </p:sp>
      <p:sp>
        <p:nvSpPr>
          <p:cNvPr id="6" name="object 6"/>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3175">
            <a:solidFill>
              <a:srgbClr val="FFFFFF"/>
            </a:solidFill>
          </a:ln>
        </p:spPr>
        <p:txBody>
          <a:bodyPr wrap="square" lIns="0" tIns="0" rIns="0" bIns="0" rtlCol="0"/>
          <a:lstStyle/>
          <a:p>
            <a:endParaRPr dirty="0"/>
          </a:p>
        </p:txBody>
      </p:sp>
      <p:sp>
        <p:nvSpPr>
          <p:cNvPr id="7" name="object 7"/>
          <p:cNvSpPr/>
          <p:nvPr/>
        </p:nvSpPr>
        <p:spPr>
          <a:xfrm>
            <a:off x="1834542" y="5465748"/>
            <a:ext cx="214172" cy="181355"/>
          </a:xfrm>
          <a:prstGeom prst="rect">
            <a:avLst/>
          </a:prstGeom>
          <a:blipFill>
            <a:blip r:embed="rId2" cstate="print"/>
            <a:stretch>
              <a:fillRect/>
            </a:stretch>
          </a:blipFill>
        </p:spPr>
        <p:txBody>
          <a:bodyPr wrap="square" lIns="0" tIns="0" rIns="0" bIns="0" rtlCol="0"/>
          <a:lstStyle/>
          <a:p>
            <a:endParaRPr dirty="0"/>
          </a:p>
        </p:txBody>
      </p:sp>
      <p:sp>
        <p:nvSpPr>
          <p:cNvPr id="8" name="object 8"/>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9" name="object 9"/>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0" name="object 10"/>
          <p:cNvSpPr/>
          <p:nvPr/>
        </p:nvSpPr>
        <p:spPr>
          <a:xfrm>
            <a:off x="1834542" y="5740905"/>
            <a:ext cx="214172" cy="181355"/>
          </a:xfrm>
          <a:prstGeom prst="rect">
            <a:avLst/>
          </a:prstGeom>
          <a:blipFill>
            <a:blip r:embed="rId2" cstate="print"/>
            <a:stretch>
              <a:fillRect/>
            </a:stretch>
          </a:blipFill>
        </p:spPr>
        <p:txBody>
          <a:bodyPr wrap="square" lIns="0" tIns="0" rIns="0" bIns="0" rtlCol="0"/>
          <a:lstStyle/>
          <a:p>
            <a:endParaRPr dirty="0"/>
          </a:p>
        </p:txBody>
      </p:sp>
      <p:sp>
        <p:nvSpPr>
          <p:cNvPr id="11" name="object 11"/>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12" name="object 12"/>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3" name="object 13"/>
          <p:cNvSpPr/>
          <p:nvPr/>
        </p:nvSpPr>
        <p:spPr>
          <a:xfrm>
            <a:off x="1834542" y="6016063"/>
            <a:ext cx="214172" cy="181356"/>
          </a:xfrm>
          <a:prstGeom prst="rect">
            <a:avLst/>
          </a:prstGeom>
          <a:blipFill>
            <a:blip r:embed="rId2" cstate="print"/>
            <a:stretch>
              <a:fillRect/>
            </a:stretch>
          </a:blipFill>
        </p:spPr>
        <p:txBody>
          <a:bodyPr wrap="square" lIns="0" tIns="0" rIns="0" bIns="0" rtlCol="0"/>
          <a:lstStyle/>
          <a:p>
            <a:endParaRPr dirty="0"/>
          </a:p>
        </p:txBody>
      </p:sp>
      <p:sp>
        <p:nvSpPr>
          <p:cNvPr id="14" name="object 14"/>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15" name="object 15"/>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6" name="object 16"/>
          <p:cNvSpPr/>
          <p:nvPr/>
        </p:nvSpPr>
        <p:spPr>
          <a:xfrm>
            <a:off x="1834542" y="6236190"/>
            <a:ext cx="214172" cy="181356"/>
          </a:xfrm>
          <a:prstGeom prst="rect">
            <a:avLst/>
          </a:prstGeom>
          <a:blipFill>
            <a:blip r:embed="rId2" cstate="print"/>
            <a:stretch>
              <a:fillRect/>
            </a:stretch>
          </a:blipFill>
        </p:spPr>
        <p:txBody>
          <a:bodyPr wrap="square" lIns="0" tIns="0" rIns="0" bIns="0" rtlCol="0"/>
          <a:lstStyle/>
          <a:p>
            <a:endParaRPr dirty="0"/>
          </a:p>
        </p:txBody>
      </p:sp>
      <p:sp>
        <p:nvSpPr>
          <p:cNvPr id="17" name="object 17"/>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3175">
            <a:solidFill>
              <a:srgbClr val="FFFFFF"/>
            </a:solidFill>
          </a:ln>
        </p:spPr>
        <p:txBody>
          <a:bodyPr wrap="square" lIns="0" tIns="0" rIns="0" bIns="0" rtlCol="0"/>
          <a:lstStyle/>
          <a:p>
            <a:endParaRPr dirty="0"/>
          </a:p>
        </p:txBody>
      </p:sp>
      <p:sp>
        <p:nvSpPr>
          <p:cNvPr id="18" name="object 18"/>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3175">
            <a:solidFill>
              <a:srgbClr val="FFFFFF"/>
            </a:solidFill>
          </a:ln>
        </p:spPr>
        <p:txBody>
          <a:bodyPr wrap="square" lIns="0" tIns="0" rIns="0" bIns="0" rtlCol="0"/>
          <a:lstStyle/>
          <a:p>
            <a:endParaRPr dirty="0"/>
          </a:p>
        </p:txBody>
      </p:sp>
      <p:sp>
        <p:nvSpPr>
          <p:cNvPr id="19" name="object 19"/>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3175">
            <a:solidFill>
              <a:srgbClr val="FFFFFF"/>
            </a:solidFill>
          </a:ln>
        </p:spPr>
        <p:txBody>
          <a:bodyPr wrap="square" lIns="0" tIns="0" rIns="0" bIns="0" rtlCol="0"/>
          <a:lstStyle/>
          <a:p>
            <a:endParaRPr dirty="0"/>
          </a:p>
        </p:txBody>
      </p:sp>
      <p:sp>
        <p:nvSpPr>
          <p:cNvPr id="21" name="object 21"/>
          <p:cNvSpPr txBox="1"/>
          <p:nvPr/>
        </p:nvSpPr>
        <p:spPr>
          <a:xfrm>
            <a:off x="3670300" y="3291136"/>
            <a:ext cx="6786883" cy="795089"/>
          </a:xfrm>
          <a:prstGeom prst="rect">
            <a:avLst/>
          </a:prstGeom>
        </p:spPr>
        <p:txBody>
          <a:bodyPr vert="horz" wrap="square" lIns="0" tIns="12700" rIns="0" bIns="0" rtlCol="0">
            <a:spAutoFit/>
          </a:bodyPr>
          <a:lstStyle/>
          <a:p>
            <a:pPr marL="12700">
              <a:lnSpc>
                <a:spcPct val="100000"/>
              </a:lnSpc>
              <a:spcBef>
                <a:spcPts val="100"/>
              </a:spcBef>
            </a:pPr>
            <a:r>
              <a:rPr lang="en-US" sz="2500" b="1" spc="180" dirty="0">
                <a:solidFill>
                  <a:srgbClr val="6EB440"/>
                </a:solidFill>
                <a:latin typeface="Century Gothic"/>
                <a:cs typeface="Century Gothic"/>
              </a:rPr>
              <a:t>Education and engagement have </a:t>
            </a:r>
          </a:p>
          <a:p>
            <a:pPr marL="12700">
              <a:lnSpc>
                <a:spcPct val="100000"/>
              </a:lnSpc>
              <a:spcBef>
                <a:spcPts val="100"/>
              </a:spcBef>
            </a:pPr>
            <a:r>
              <a:rPr lang="en-US" sz="2500" b="1" spc="180" dirty="0">
                <a:solidFill>
                  <a:srgbClr val="6EB440"/>
                </a:solidFill>
                <a:latin typeface="Century Gothic"/>
                <a:cs typeface="Century Gothic"/>
              </a:rPr>
              <a:t>been far more effective</a:t>
            </a:r>
            <a:endParaRPr lang="en-US" sz="2500" dirty="0">
              <a:latin typeface="Century Gothic"/>
              <a:cs typeface="Century Gothic"/>
            </a:endParaRPr>
          </a:p>
        </p:txBody>
      </p:sp>
      <p:sp>
        <p:nvSpPr>
          <p:cNvPr id="36" name="object 36"/>
          <p:cNvSpPr/>
          <p:nvPr/>
        </p:nvSpPr>
        <p:spPr>
          <a:xfrm rot="5400000">
            <a:off x="6859103" y="-68014"/>
            <a:ext cx="188296" cy="6718301"/>
          </a:xfrm>
          <a:custGeom>
            <a:avLst/>
            <a:gdLst/>
            <a:ahLst/>
            <a:cxnLst/>
            <a:rect l="l" t="t" r="r" b="b"/>
            <a:pathLst>
              <a:path h="1445895">
                <a:moveTo>
                  <a:pt x="0" y="0"/>
                </a:moveTo>
                <a:lnTo>
                  <a:pt x="0" y="1445729"/>
                </a:lnTo>
              </a:path>
            </a:pathLst>
          </a:custGeom>
          <a:ln w="37490">
            <a:solidFill>
              <a:srgbClr val="002D61"/>
            </a:solidFill>
          </a:ln>
        </p:spPr>
        <p:txBody>
          <a:bodyPr wrap="square" lIns="0" tIns="0" rIns="0" bIns="0" rtlCol="0"/>
          <a:lstStyle/>
          <a:p>
            <a:endParaRPr dirty="0"/>
          </a:p>
        </p:txBody>
      </p:sp>
      <p:sp>
        <p:nvSpPr>
          <p:cNvPr id="39" name="object 39"/>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40" name="object 40"/>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1" name="object 41"/>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42" name="object 42"/>
          <p:cNvSpPr/>
          <p:nvPr/>
        </p:nvSpPr>
        <p:spPr>
          <a:xfrm>
            <a:off x="1674949" y="5162849"/>
            <a:ext cx="1094740" cy="1478280"/>
          </a:xfrm>
          <a:custGeom>
            <a:avLst/>
            <a:gdLst/>
            <a:ahLst/>
            <a:cxnLst/>
            <a:rect l="l" t="t" r="r" b="b"/>
            <a:pathLst>
              <a:path w="1094739" h="1478279">
                <a:moveTo>
                  <a:pt x="1022337" y="1478229"/>
                </a:moveTo>
                <a:lnTo>
                  <a:pt x="71831" y="1478229"/>
                </a:lnTo>
                <a:lnTo>
                  <a:pt x="43869" y="1472587"/>
                </a:lnTo>
                <a:lnTo>
                  <a:pt x="21037" y="1457201"/>
                </a:lnTo>
                <a:lnTo>
                  <a:pt x="5644" y="1434380"/>
                </a:lnTo>
                <a:lnTo>
                  <a:pt x="0" y="1406436"/>
                </a:lnTo>
                <a:lnTo>
                  <a:pt x="0" y="71793"/>
                </a:lnTo>
                <a:lnTo>
                  <a:pt x="5644" y="43848"/>
                </a:lnTo>
                <a:lnTo>
                  <a:pt x="21037" y="21028"/>
                </a:lnTo>
                <a:lnTo>
                  <a:pt x="43869" y="5641"/>
                </a:lnTo>
                <a:lnTo>
                  <a:pt x="71831" y="0"/>
                </a:lnTo>
                <a:lnTo>
                  <a:pt x="1022337" y="0"/>
                </a:lnTo>
                <a:lnTo>
                  <a:pt x="1050291" y="5641"/>
                </a:lnTo>
                <a:lnTo>
                  <a:pt x="1073119" y="21028"/>
                </a:lnTo>
                <a:lnTo>
                  <a:pt x="1088511" y="43848"/>
                </a:lnTo>
                <a:lnTo>
                  <a:pt x="1094155" y="71793"/>
                </a:lnTo>
                <a:lnTo>
                  <a:pt x="1094155" y="1406436"/>
                </a:lnTo>
                <a:lnTo>
                  <a:pt x="1088511" y="1434380"/>
                </a:lnTo>
                <a:lnTo>
                  <a:pt x="1073119" y="1457201"/>
                </a:lnTo>
                <a:lnTo>
                  <a:pt x="1050291" y="1472587"/>
                </a:lnTo>
                <a:lnTo>
                  <a:pt x="1022337" y="1478229"/>
                </a:lnTo>
                <a:close/>
              </a:path>
            </a:pathLst>
          </a:custGeom>
          <a:ln w="12700">
            <a:solidFill>
              <a:srgbClr val="FFFFFF"/>
            </a:solidFill>
          </a:ln>
        </p:spPr>
        <p:txBody>
          <a:bodyPr wrap="square" lIns="0" tIns="0" rIns="0" bIns="0" rtlCol="0"/>
          <a:lstStyle/>
          <a:p>
            <a:endParaRPr dirty="0"/>
          </a:p>
        </p:txBody>
      </p:sp>
      <p:sp>
        <p:nvSpPr>
          <p:cNvPr id="43" name="object 43"/>
          <p:cNvSpPr/>
          <p:nvPr/>
        </p:nvSpPr>
        <p:spPr>
          <a:xfrm>
            <a:off x="1747523" y="5225041"/>
            <a:ext cx="949960" cy="1306195"/>
          </a:xfrm>
          <a:custGeom>
            <a:avLst/>
            <a:gdLst/>
            <a:ahLst/>
            <a:cxnLst/>
            <a:rect l="l" t="t" r="r" b="b"/>
            <a:pathLst>
              <a:path w="949960" h="1306195">
                <a:moveTo>
                  <a:pt x="0" y="1305687"/>
                </a:moveTo>
                <a:lnTo>
                  <a:pt x="949921" y="1305687"/>
                </a:lnTo>
                <a:lnTo>
                  <a:pt x="949921" y="0"/>
                </a:lnTo>
              </a:path>
            </a:pathLst>
          </a:custGeom>
          <a:ln w="12699">
            <a:solidFill>
              <a:srgbClr val="FFFFFF"/>
            </a:solidFill>
          </a:ln>
        </p:spPr>
        <p:txBody>
          <a:bodyPr wrap="square" lIns="0" tIns="0" rIns="0" bIns="0" rtlCol="0"/>
          <a:lstStyle/>
          <a:p>
            <a:endParaRPr dirty="0"/>
          </a:p>
        </p:txBody>
      </p:sp>
      <p:sp>
        <p:nvSpPr>
          <p:cNvPr id="44" name="object 44"/>
          <p:cNvSpPr/>
          <p:nvPr/>
        </p:nvSpPr>
        <p:spPr>
          <a:xfrm>
            <a:off x="1746618" y="5224127"/>
            <a:ext cx="949960" cy="1306195"/>
          </a:xfrm>
          <a:custGeom>
            <a:avLst/>
            <a:gdLst/>
            <a:ahLst/>
            <a:cxnLst/>
            <a:rect l="l" t="t" r="r" b="b"/>
            <a:pathLst>
              <a:path w="949960" h="1306195">
                <a:moveTo>
                  <a:pt x="949921" y="0"/>
                </a:moveTo>
                <a:lnTo>
                  <a:pt x="0" y="0"/>
                </a:lnTo>
                <a:lnTo>
                  <a:pt x="0" y="1305687"/>
                </a:lnTo>
              </a:path>
            </a:pathLst>
          </a:custGeom>
          <a:ln w="12699">
            <a:solidFill>
              <a:srgbClr val="FFFFFF"/>
            </a:solidFill>
          </a:ln>
        </p:spPr>
        <p:txBody>
          <a:bodyPr wrap="square" lIns="0" tIns="0" rIns="0" bIns="0" rtlCol="0"/>
          <a:lstStyle/>
          <a:p>
            <a:endParaRPr dirty="0"/>
          </a:p>
        </p:txBody>
      </p:sp>
      <p:sp>
        <p:nvSpPr>
          <p:cNvPr id="45" name="object 45"/>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solidFill>
            <a:srgbClr val="0D5CAB"/>
          </a:solidFill>
        </p:spPr>
        <p:txBody>
          <a:bodyPr wrap="square" lIns="0" tIns="0" rIns="0" bIns="0" rtlCol="0"/>
          <a:lstStyle/>
          <a:p>
            <a:endParaRPr dirty="0"/>
          </a:p>
        </p:txBody>
      </p:sp>
      <p:sp>
        <p:nvSpPr>
          <p:cNvPr id="46" name="object 46"/>
          <p:cNvSpPr/>
          <p:nvPr/>
        </p:nvSpPr>
        <p:spPr>
          <a:xfrm>
            <a:off x="2010536" y="5132654"/>
            <a:ext cx="423545" cy="114935"/>
          </a:xfrm>
          <a:custGeom>
            <a:avLst/>
            <a:gdLst/>
            <a:ahLst/>
            <a:cxnLst/>
            <a:rect l="l" t="t" r="r" b="b"/>
            <a:pathLst>
              <a:path w="423544" h="114935">
                <a:moveTo>
                  <a:pt x="422998" y="114896"/>
                </a:moveTo>
                <a:lnTo>
                  <a:pt x="0" y="114896"/>
                </a:lnTo>
                <a:lnTo>
                  <a:pt x="0" y="0"/>
                </a:lnTo>
                <a:lnTo>
                  <a:pt x="422998" y="0"/>
                </a:lnTo>
                <a:lnTo>
                  <a:pt x="422998" y="114896"/>
                </a:lnTo>
                <a:close/>
              </a:path>
            </a:pathLst>
          </a:custGeom>
          <a:ln w="12700">
            <a:solidFill>
              <a:srgbClr val="FFFFFF"/>
            </a:solidFill>
          </a:ln>
        </p:spPr>
        <p:txBody>
          <a:bodyPr wrap="square" lIns="0" tIns="0" rIns="0" bIns="0" rtlCol="0"/>
          <a:lstStyle/>
          <a:p>
            <a:endParaRPr dirty="0"/>
          </a:p>
        </p:txBody>
      </p:sp>
      <p:sp>
        <p:nvSpPr>
          <p:cNvPr id="47" name="object 47"/>
          <p:cNvSpPr/>
          <p:nvPr/>
        </p:nvSpPr>
        <p:spPr>
          <a:xfrm>
            <a:off x="2057581" y="4968963"/>
            <a:ext cx="328930" cy="163195"/>
          </a:xfrm>
          <a:custGeom>
            <a:avLst/>
            <a:gdLst/>
            <a:ahLst/>
            <a:cxnLst/>
            <a:rect l="l" t="t" r="r" b="b"/>
            <a:pathLst>
              <a:path w="328930" h="163195">
                <a:moveTo>
                  <a:pt x="328904" y="163118"/>
                </a:moveTo>
                <a:lnTo>
                  <a:pt x="0" y="163118"/>
                </a:lnTo>
                <a:lnTo>
                  <a:pt x="0" y="121297"/>
                </a:lnTo>
                <a:lnTo>
                  <a:pt x="46947" y="111765"/>
                </a:lnTo>
                <a:lnTo>
                  <a:pt x="85285" y="85771"/>
                </a:lnTo>
                <a:lnTo>
                  <a:pt x="111133" y="47215"/>
                </a:lnTo>
                <a:lnTo>
                  <a:pt x="120611" y="0"/>
                </a:lnTo>
                <a:lnTo>
                  <a:pt x="208279" y="0"/>
                </a:lnTo>
                <a:lnTo>
                  <a:pt x="217760" y="47215"/>
                </a:lnTo>
                <a:lnTo>
                  <a:pt x="243612" y="85771"/>
                </a:lnTo>
                <a:lnTo>
                  <a:pt x="281955" y="111765"/>
                </a:lnTo>
                <a:lnTo>
                  <a:pt x="328904" y="121297"/>
                </a:lnTo>
                <a:lnTo>
                  <a:pt x="328904" y="163118"/>
                </a:lnTo>
                <a:close/>
              </a:path>
            </a:pathLst>
          </a:custGeom>
          <a:ln w="12700">
            <a:solidFill>
              <a:srgbClr val="FFFFFF"/>
            </a:solidFill>
          </a:ln>
        </p:spPr>
        <p:txBody>
          <a:bodyPr wrap="square" lIns="0" tIns="0" rIns="0" bIns="0" rtlCol="0"/>
          <a:lstStyle/>
          <a:p>
            <a:endParaRPr dirty="0"/>
          </a:p>
        </p:txBody>
      </p:sp>
      <p:sp>
        <p:nvSpPr>
          <p:cNvPr id="48" name="object 48"/>
          <p:cNvSpPr/>
          <p:nvPr/>
        </p:nvSpPr>
        <p:spPr>
          <a:xfrm>
            <a:off x="1829145" y="5460351"/>
            <a:ext cx="224967" cy="192150"/>
          </a:xfrm>
          <a:prstGeom prst="rect">
            <a:avLst/>
          </a:prstGeom>
          <a:blipFill>
            <a:blip r:embed="rId3" cstate="print"/>
            <a:stretch>
              <a:fillRect/>
            </a:stretch>
          </a:blipFill>
        </p:spPr>
        <p:txBody>
          <a:bodyPr wrap="square" lIns="0" tIns="0" rIns="0" bIns="0" rtlCol="0"/>
          <a:lstStyle/>
          <a:p>
            <a:endParaRPr dirty="0"/>
          </a:p>
        </p:txBody>
      </p:sp>
      <p:sp>
        <p:nvSpPr>
          <p:cNvPr id="49" name="object 49"/>
          <p:cNvSpPr/>
          <p:nvPr/>
        </p:nvSpPr>
        <p:spPr>
          <a:xfrm>
            <a:off x="2115057" y="5514708"/>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0" name="object 50"/>
          <p:cNvSpPr/>
          <p:nvPr/>
        </p:nvSpPr>
        <p:spPr>
          <a:xfrm>
            <a:off x="2115057" y="5569737"/>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51" name="object 51"/>
          <p:cNvSpPr/>
          <p:nvPr/>
        </p:nvSpPr>
        <p:spPr>
          <a:xfrm>
            <a:off x="1829145" y="5735508"/>
            <a:ext cx="224967" cy="192150"/>
          </a:xfrm>
          <a:prstGeom prst="rect">
            <a:avLst/>
          </a:prstGeom>
          <a:blipFill>
            <a:blip r:embed="rId4" cstate="print"/>
            <a:stretch>
              <a:fillRect/>
            </a:stretch>
          </a:blipFill>
        </p:spPr>
        <p:txBody>
          <a:bodyPr wrap="square" lIns="0" tIns="0" rIns="0" bIns="0" rtlCol="0"/>
          <a:lstStyle/>
          <a:p>
            <a:endParaRPr dirty="0"/>
          </a:p>
        </p:txBody>
      </p:sp>
      <p:sp>
        <p:nvSpPr>
          <p:cNvPr id="52" name="object 52"/>
          <p:cNvSpPr/>
          <p:nvPr/>
        </p:nvSpPr>
        <p:spPr>
          <a:xfrm>
            <a:off x="2115057" y="5789866"/>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3" name="object 53"/>
          <p:cNvSpPr/>
          <p:nvPr/>
        </p:nvSpPr>
        <p:spPr>
          <a:xfrm>
            <a:off x="2115057" y="5844895"/>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54" name="object 54"/>
          <p:cNvSpPr/>
          <p:nvPr/>
        </p:nvSpPr>
        <p:spPr>
          <a:xfrm>
            <a:off x="1829145" y="6010666"/>
            <a:ext cx="224967" cy="192151"/>
          </a:xfrm>
          <a:prstGeom prst="rect">
            <a:avLst/>
          </a:prstGeom>
          <a:blipFill>
            <a:blip r:embed="rId3" cstate="print"/>
            <a:stretch>
              <a:fillRect/>
            </a:stretch>
          </a:blipFill>
        </p:spPr>
        <p:txBody>
          <a:bodyPr wrap="square" lIns="0" tIns="0" rIns="0" bIns="0" rtlCol="0"/>
          <a:lstStyle/>
          <a:p>
            <a:endParaRPr dirty="0"/>
          </a:p>
        </p:txBody>
      </p:sp>
      <p:sp>
        <p:nvSpPr>
          <p:cNvPr id="55" name="object 55"/>
          <p:cNvSpPr/>
          <p:nvPr/>
        </p:nvSpPr>
        <p:spPr>
          <a:xfrm>
            <a:off x="2115057" y="6065024"/>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6" name="object 56"/>
          <p:cNvSpPr/>
          <p:nvPr/>
        </p:nvSpPr>
        <p:spPr>
          <a:xfrm>
            <a:off x="2115057" y="6120053"/>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57" name="object 57"/>
          <p:cNvSpPr/>
          <p:nvPr/>
        </p:nvSpPr>
        <p:spPr>
          <a:xfrm>
            <a:off x="1829145" y="6230792"/>
            <a:ext cx="224967" cy="192151"/>
          </a:xfrm>
          <a:prstGeom prst="rect">
            <a:avLst/>
          </a:prstGeom>
          <a:blipFill>
            <a:blip r:embed="rId4" cstate="print"/>
            <a:stretch>
              <a:fillRect/>
            </a:stretch>
          </a:blipFill>
        </p:spPr>
        <p:txBody>
          <a:bodyPr wrap="square" lIns="0" tIns="0" rIns="0" bIns="0" rtlCol="0"/>
          <a:lstStyle/>
          <a:p>
            <a:endParaRPr dirty="0"/>
          </a:p>
        </p:txBody>
      </p:sp>
      <p:sp>
        <p:nvSpPr>
          <p:cNvPr id="58" name="object 58"/>
          <p:cNvSpPr/>
          <p:nvPr/>
        </p:nvSpPr>
        <p:spPr>
          <a:xfrm>
            <a:off x="2115057" y="6285153"/>
            <a:ext cx="525145" cy="33655"/>
          </a:xfrm>
          <a:custGeom>
            <a:avLst/>
            <a:gdLst/>
            <a:ahLst/>
            <a:cxnLst/>
            <a:rect l="l" t="t" r="r" b="b"/>
            <a:pathLst>
              <a:path w="525144" h="33654">
                <a:moveTo>
                  <a:pt x="524763" y="33426"/>
                </a:moveTo>
                <a:lnTo>
                  <a:pt x="0" y="33426"/>
                </a:lnTo>
                <a:lnTo>
                  <a:pt x="0" y="0"/>
                </a:lnTo>
                <a:lnTo>
                  <a:pt x="524763" y="0"/>
                </a:lnTo>
                <a:lnTo>
                  <a:pt x="524763" y="33426"/>
                </a:lnTo>
                <a:close/>
              </a:path>
            </a:pathLst>
          </a:custGeom>
          <a:ln w="12700">
            <a:solidFill>
              <a:srgbClr val="FFFFFF"/>
            </a:solidFill>
          </a:ln>
        </p:spPr>
        <p:txBody>
          <a:bodyPr wrap="square" lIns="0" tIns="0" rIns="0" bIns="0" rtlCol="0"/>
          <a:lstStyle/>
          <a:p>
            <a:endParaRPr dirty="0"/>
          </a:p>
        </p:txBody>
      </p:sp>
      <p:sp>
        <p:nvSpPr>
          <p:cNvPr id="59" name="object 59"/>
          <p:cNvSpPr/>
          <p:nvPr/>
        </p:nvSpPr>
        <p:spPr>
          <a:xfrm>
            <a:off x="2115057" y="6340182"/>
            <a:ext cx="469900" cy="33655"/>
          </a:xfrm>
          <a:custGeom>
            <a:avLst/>
            <a:gdLst/>
            <a:ahLst/>
            <a:cxnLst/>
            <a:rect l="l" t="t" r="r" b="b"/>
            <a:pathLst>
              <a:path w="469900" h="33654">
                <a:moveTo>
                  <a:pt x="469734" y="33426"/>
                </a:moveTo>
                <a:lnTo>
                  <a:pt x="0" y="33426"/>
                </a:lnTo>
                <a:lnTo>
                  <a:pt x="0" y="0"/>
                </a:lnTo>
                <a:lnTo>
                  <a:pt x="469734" y="0"/>
                </a:lnTo>
                <a:lnTo>
                  <a:pt x="469734" y="33426"/>
                </a:lnTo>
                <a:close/>
              </a:path>
            </a:pathLst>
          </a:custGeom>
          <a:ln w="12700">
            <a:solidFill>
              <a:srgbClr val="FFFFFF"/>
            </a:solidFill>
          </a:ln>
        </p:spPr>
        <p:txBody>
          <a:bodyPr wrap="square" lIns="0" tIns="0" rIns="0" bIns="0" rtlCol="0"/>
          <a:lstStyle/>
          <a:p>
            <a:endParaRPr dirty="0"/>
          </a:p>
        </p:txBody>
      </p:sp>
      <p:sp>
        <p:nvSpPr>
          <p:cNvPr id="60" name="object 60"/>
          <p:cNvSpPr/>
          <p:nvPr/>
        </p:nvSpPr>
        <p:spPr>
          <a:xfrm>
            <a:off x="1810130" y="5331447"/>
            <a:ext cx="829944" cy="36830"/>
          </a:xfrm>
          <a:custGeom>
            <a:avLst/>
            <a:gdLst/>
            <a:ahLst/>
            <a:cxnLst/>
            <a:rect l="l" t="t" r="r" b="b"/>
            <a:pathLst>
              <a:path w="829944" h="36829">
                <a:moveTo>
                  <a:pt x="829690" y="36829"/>
                </a:moveTo>
                <a:lnTo>
                  <a:pt x="0" y="36829"/>
                </a:lnTo>
                <a:lnTo>
                  <a:pt x="0" y="0"/>
                </a:lnTo>
                <a:lnTo>
                  <a:pt x="829690" y="0"/>
                </a:lnTo>
                <a:lnTo>
                  <a:pt x="829690" y="36829"/>
                </a:lnTo>
                <a:close/>
              </a:path>
            </a:pathLst>
          </a:custGeom>
          <a:ln w="12700">
            <a:solidFill>
              <a:srgbClr val="FFFFFF"/>
            </a:solidFill>
          </a:ln>
        </p:spPr>
        <p:txBody>
          <a:bodyPr wrap="square" lIns="0" tIns="0" rIns="0" bIns="0" rtlCol="0"/>
          <a:lstStyle/>
          <a:p>
            <a:endParaRPr dirty="0"/>
          </a:p>
        </p:txBody>
      </p:sp>
      <p:sp>
        <p:nvSpPr>
          <p:cNvPr id="61" name="object 61"/>
          <p:cNvSpPr txBox="1"/>
          <p:nvPr/>
        </p:nvSpPr>
        <p:spPr>
          <a:xfrm>
            <a:off x="0" y="992449"/>
            <a:ext cx="3115310" cy="621196"/>
          </a:xfrm>
          <a:prstGeom prst="rect">
            <a:avLst/>
          </a:prstGeom>
        </p:spPr>
        <p:txBody>
          <a:bodyPr vert="horz" wrap="square" lIns="0" tIns="9525" rIns="0" bIns="0" rtlCol="0">
            <a:spAutoFit/>
          </a:bodyPr>
          <a:lstStyle/>
          <a:p>
            <a:pPr marL="501650" marR="466090" indent="41275" algn="ctr">
              <a:lnSpc>
                <a:spcPct val="101000"/>
              </a:lnSpc>
              <a:spcBef>
                <a:spcPts val="75"/>
              </a:spcBef>
            </a:pPr>
            <a:r>
              <a:rPr lang="en-US" sz="2000" spc="-190" dirty="0">
                <a:solidFill>
                  <a:srgbClr val="FFFFFF"/>
                </a:solidFill>
                <a:latin typeface="Arial Black"/>
                <a:cs typeface="Arial Black"/>
              </a:rPr>
              <a:t>REGIONAL RESEARCH</a:t>
            </a:r>
            <a:endParaRPr sz="2350" dirty="0">
              <a:latin typeface="Arial Black"/>
              <a:cs typeface="Arial Black"/>
            </a:endParaRPr>
          </a:p>
        </p:txBody>
      </p:sp>
      <p:sp>
        <p:nvSpPr>
          <p:cNvPr id="25" name="Rectangle 24">
            <a:extLst>
              <a:ext uri="{FF2B5EF4-FFF2-40B4-BE49-F238E27FC236}">
                <a16:creationId xmlns:a16="http://schemas.microsoft.com/office/drawing/2014/main" id="{555B9584-4C5A-486C-8A04-B24C7B51F027}"/>
              </a:ext>
            </a:extLst>
          </p:cNvPr>
          <p:cNvSpPr/>
          <p:nvPr/>
        </p:nvSpPr>
        <p:spPr>
          <a:xfrm>
            <a:off x="3599357" y="1800273"/>
            <a:ext cx="6792885" cy="1246495"/>
          </a:xfrm>
          <a:prstGeom prst="rect">
            <a:avLst/>
          </a:prstGeom>
        </p:spPr>
        <p:txBody>
          <a:bodyPr wrap="none">
            <a:spAutoFit/>
          </a:bodyPr>
          <a:lstStyle/>
          <a:p>
            <a:r>
              <a:rPr lang="en-US" sz="2500" b="1" spc="180" dirty="0">
                <a:solidFill>
                  <a:srgbClr val="FBB034"/>
                </a:solidFill>
                <a:latin typeface="Century Gothic"/>
                <a:cs typeface="Century Gothic"/>
              </a:rPr>
              <a:t>Content blocking and takedowns </a:t>
            </a:r>
          </a:p>
          <a:p>
            <a:r>
              <a:rPr lang="en-US" sz="2500" b="1" spc="180" dirty="0">
                <a:solidFill>
                  <a:srgbClr val="FBB034"/>
                </a:solidFill>
                <a:latin typeface="Century Gothic"/>
                <a:cs typeface="Century Gothic"/>
              </a:rPr>
              <a:t>have had only limited efficiency  </a:t>
            </a:r>
          </a:p>
          <a:p>
            <a:r>
              <a:rPr lang="en-US" sz="2500" b="1" spc="180" dirty="0">
                <a:solidFill>
                  <a:srgbClr val="FBB034"/>
                </a:solidFill>
                <a:latin typeface="Century Gothic"/>
                <a:cs typeface="Century Gothic"/>
              </a:rPr>
              <a:t>in reducing the amount of VE content</a:t>
            </a:r>
            <a:endParaRPr lang="en-US" sz="2500" dirty="0"/>
          </a:p>
        </p:txBody>
      </p:sp>
    </p:spTree>
    <p:extLst>
      <p:ext uri="{BB962C8B-B14F-4D97-AF65-F5344CB8AC3E}">
        <p14:creationId xmlns:p14="http://schemas.microsoft.com/office/powerpoint/2010/main" val="105361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93369" y="3572258"/>
            <a:ext cx="139065" cy="148590"/>
          </a:xfrm>
          <a:custGeom>
            <a:avLst/>
            <a:gdLst/>
            <a:ahLst/>
            <a:cxnLst/>
            <a:rect l="l" t="t" r="r" b="b"/>
            <a:pathLst>
              <a:path w="139065" h="148589">
                <a:moveTo>
                  <a:pt x="138468" y="0"/>
                </a:moveTo>
                <a:lnTo>
                  <a:pt x="107969" y="7111"/>
                </a:lnTo>
                <a:lnTo>
                  <a:pt x="72649" y="22368"/>
                </a:lnTo>
                <a:lnTo>
                  <a:pt x="38733" y="48881"/>
                </a:lnTo>
                <a:lnTo>
                  <a:pt x="12442" y="89766"/>
                </a:lnTo>
                <a:lnTo>
                  <a:pt x="0" y="148132"/>
                </a:lnTo>
              </a:path>
            </a:pathLst>
          </a:custGeom>
          <a:ln w="11430">
            <a:solidFill>
              <a:srgbClr val="B4D686"/>
            </a:solidFill>
            <a:prstDash val="dot"/>
          </a:ln>
        </p:spPr>
        <p:txBody>
          <a:bodyPr wrap="square" lIns="0" tIns="0" rIns="0" bIns="0" rtlCol="0"/>
          <a:lstStyle/>
          <a:p>
            <a:endParaRPr dirty="0"/>
          </a:p>
        </p:txBody>
      </p:sp>
      <p:sp>
        <p:nvSpPr>
          <p:cNvPr id="3" name="object 3"/>
          <p:cNvSpPr/>
          <p:nvPr/>
        </p:nvSpPr>
        <p:spPr>
          <a:xfrm>
            <a:off x="7093080" y="3754791"/>
            <a:ext cx="0" cy="989330"/>
          </a:xfrm>
          <a:custGeom>
            <a:avLst/>
            <a:gdLst/>
            <a:ahLst/>
            <a:cxnLst/>
            <a:rect l="l" t="t" r="r" b="b"/>
            <a:pathLst>
              <a:path h="989329">
                <a:moveTo>
                  <a:pt x="0" y="0"/>
                </a:moveTo>
                <a:lnTo>
                  <a:pt x="0" y="988771"/>
                </a:lnTo>
              </a:path>
            </a:pathLst>
          </a:custGeom>
          <a:ln w="11430">
            <a:solidFill>
              <a:srgbClr val="B4D686"/>
            </a:solidFill>
            <a:prstDash val="dot"/>
          </a:ln>
        </p:spPr>
        <p:txBody>
          <a:bodyPr wrap="square" lIns="0" tIns="0" rIns="0" bIns="0" rtlCol="0"/>
          <a:lstStyle/>
          <a:p>
            <a:endParaRPr dirty="0"/>
          </a:p>
        </p:txBody>
      </p:sp>
      <p:sp>
        <p:nvSpPr>
          <p:cNvPr id="4" name="object 4"/>
          <p:cNvSpPr/>
          <p:nvPr/>
        </p:nvSpPr>
        <p:spPr>
          <a:xfrm>
            <a:off x="7095276" y="4778173"/>
            <a:ext cx="148590" cy="139065"/>
          </a:xfrm>
          <a:custGeom>
            <a:avLst/>
            <a:gdLst/>
            <a:ahLst/>
            <a:cxnLst/>
            <a:rect l="l" t="t" r="r" b="b"/>
            <a:pathLst>
              <a:path w="148590" h="139064">
                <a:moveTo>
                  <a:pt x="0" y="0"/>
                </a:moveTo>
                <a:lnTo>
                  <a:pt x="7111" y="30498"/>
                </a:lnTo>
                <a:lnTo>
                  <a:pt x="22368" y="65818"/>
                </a:lnTo>
                <a:lnTo>
                  <a:pt x="48881" y="99734"/>
                </a:lnTo>
                <a:lnTo>
                  <a:pt x="89766" y="126025"/>
                </a:lnTo>
                <a:lnTo>
                  <a:pt x="148132" y="138468"/>
                </a:lnTo>
              </a:path>
            </a:pathLst>
          </a:custGeom>
          <a:ln w="11430">
            <a:solidFill>
              <a:srgbClr val="B4D686"/>
            </a:solidFill>
            <a:prstDash val="dot"/>
          </a:ln>
        </p:spPr>
        <p:txBody>
          <a:bodyPr wrap="square" lIns="0" tIns="0" rIns="0" bIns="0" rtlCol="0"/>
          <a:lstStyle/>
          <a:p>
            <a:endParaRPr dirty="0"/>
          </a:p>
        </p:txBody>
      </p:sp>
      <p:sp>
        <p:nvSpPr>
          <p:cNvPr id="5" name="object 5"/>
          <p:cNvSpPr/>
          <p:nvPr/>
        </p:nvSpPr>
        <p:spPr>
          <a:xfrm>
            <a:off x="7277849" y="4916929"/>
            <a:ext cx="2447925" cy="0"/>
          </a:xfrm>
          <a:custGeom>
            <a:avLst/>
            <a:gdLst/>
            <a:ahLst/>
            <a:cxnLst/>
            <a:rect l="l" t="t" r="r" b="b"/>
            <a:pathLst>
              <a:path w="2447925">
                <a:moveTo>
                  <a:pt x="0" y="0"/>
                </a:moveTo>
                <a:lnTo>
                  <a:pt x="2447683" y="0"/>
                </a:lnTo>
              </a:path>
            </a:pathLst>
          </a:custGeom>
          <a:ln w="11430">
            <a:solidFill>
              <a:srgbClr val="B4D686"/>
            </a:solidFill>
            <a:prstDash val="dot"/>
          </a:ln>
        </p:spPr>
        <p:txBody>
          <a:bodyPr wrap="square" lIns="0" tIns="0" rIns="0" bIns="0" rtlCol="0"/>
          <a:lstStyle/>
          <a:p>
            <a:endParaRPr dirty="0"/>
          </a:p>
        </p:txBody>
      </p:sp>
      <p:sp>
        <p:nvSpPr>
          <p:cNvPr id="6" name="object 6"/>
          <p:cNvSpPr/>
          <p:nvPr/>
        </p:nvSpPr>
        <p:spPr>
          <a:xfrm>
            <a:off x="9760163" y="4766599"/>
            <a:ext cx="139065" cy="148590"/>
          </a:xfrm>
          <a:custGeom>
            <a:avLst/>
            <a:gdLst/>
            <a:ahLst/>
            <a:cxnLst/>
            <a:rect l="l" t="t" r="r" b="b"/>
            <a:pathLst>
              <a:path w="139065" h="148589">
                <a:moveTo>
                  <a:pt x="0" y="148132"/>
                </a:moveTo>
                <a:lnTo>
                  <a:pt x="30498" y="141021"/>
                </a:lnTo>
                <a:lnTo>
                  <a:pt x="65818" y="125764"/>
                </a:lnTo>
                <a:lnTo>
                  <a:pt x="99734" y="99250"/>
                </a:lnTo>
                <a:lnTo>
                  <a:pt x="126025" y="58366"/>
                </a:lnTo>
                <a:lnTo>
                  <a:pt x="138468" y="0"/>
                </a:lnTo>
              </a:path>
            </a:pathLst>
          </a:custGeom>
          <a:ln w="11430">
            <a:solidFill>
              <a:srgbClr val="B4D686"/>
            </a:solidFill>
            <a:prstDash val="dot"/>
          </a:ln>
        </p:spPr>
        <p:txBody>
          <a:bodyPr wrap="square" lIns="0" tIns="0" rIns="0" bIns="0" rtlCol="0"/>
          <a:lstStyle/>
          <a:p>
            <a:endParaRPr dirty="0"/>
          </a:p>
        </p:txBody>
      </p:sp>
      <p:sp>
        <p:nvSpPr>
          <p:cNvPr id="7" name="object 7"/>
          <p:cNvSpPr/>
          <p:nvPr/>
        </p:nvSpPr>
        <p:spPr>
          <a:xfrm>
            <a:off x="9898921" y="3743427"/>
            <a:ext cx="0" cy="989330"/>
          </a:xfrm>
          <a:custGeom>
            <a:avLst/>
            <a:gdLst/>
            <a:ahLst/>
            <a:cxnLst/>
            <a:rect l="l" t="t" r="r" b="b"/>
            <a:pathLst>
              <a:path h="989329">
                <a:moveTo>
                  <a:pt x="0" y="988771"/>
                </a:moveTo>
                <a:lnTo>
                  <a:pt x="0" y="0"/>
                </a:lnTo>
              </a:path>
            </a:pathLst>
          </a:custGeom>
          <a:ln w="11430">
            <a:solidFill>
              <a:srgbClr val="B4D686"/>
            </a:solidFill>
            <a:prstDash val="dot"/>
          </a:ln>
        </p:spPr>
        <p:txBody>
          <a:bodyPr wrap="square" lIns="0" tIns="0" rIns="0" bIns="0" rtlCol="0"/>
          <a:lstStyle/>
          <a:p>
            <a:endParaRPr dirty="0"/>
          </a:p>
        </p:txBody>
      </p:sp>
      <p:sp>
        <p:nvSpPr>
          <p:cNvPr id="8" name="object 8"/>
          <p:cNvSpPr/>
          <p:nvPr/>
        </p:nvSpPr>
        <p:spPr>
          <a:xfrm>
            <a:off x="9748591" y="3570351"/>
            <a:ext cx="148590" cy="139065"/>
          </a:xfrm>
          <a:custGeom>
            <a:avLst/>
            <a:gdLst/>
            <a:ahLst/>
            <a:cxnLst/>
            <a:rect l="l" t="t" r="r" b="b"/>
            <a:pathLst>
              <a:path w="148590" h="139064">
                <a:moveTo>
                  <a:pt x="148132" y="138468"/>
                </a:moveTo>
                <a:lnTo>
                  <a:pt x="141021" y="107969"/>
                </a:lnTo>
                <a:lnTo>
                  <a:pt x="125764" y="72649"/>
                </a:lnTo>
                <a:lnTo>
                  <a:pt x="99250" y="38733"/>
                </a:lnTo>
                <a:lnTo>
                  <a:pt x="58366" y="12442"/>
                </a:lnTo>
                <a:lnTo>
                  <a:pt x="0" y="0"/>
                </a:lnTo>
              </a:path>
            </a:pathLst>
          </a:custGeom>
          <a:ln w="11430">
            <a:solidFill>
              <a:srgbClr val="B4D686"/>
            </a:solidFill>
            <a:prstDash val="dot"/>
          </a:ln>
        </p:spPr>
        <p:txBody>
          <a:bodyPr wrap="square" lIns="0" tIns="0" rIns="0" bIns="0" rtlCol="0"/>
          <a:lstStyle/>
          <a:p>
            <a:endParaRPr dirty="0"/>
          </a:p>
        </p:txBody>
      </p:sp>
      <p:sp>
        <p:nvSpPr>
          <p:cNvPr id="9" name="object 9"/>
          <p:cNvSpPr/>
          <p:nvPr/>
        </p:nvSpPr>
        <p:spPr>
          <a:xfrm>
            <a:off x="7266467" y="3570061"/>
            <a:ext cx="2447925" cy="0"/>
          </a:xfrm>
          <a:custGeom>
            <a:avLst/>
            <a:gdLst/>
            <a:ahLst/>
            <a:cxnLst/>
            <a:rect l="l" t="t" r="r" b="b"/>
            <a:pathLst>
              <a:path w="2447925">
                <a:moveTo>
                  <a:pt x="2447683" y="0"/>
                </a:moveTo>
                <a:lnTo>
                  <a:pt x="0" y="0"/>
                </a:lnTo>
              </a:path>
            </a:pathLst>
          </a:custGeom>
          <a:ln w="11430">
            <a:solidFill>
              <a:srgbClr val="B4D686"/>
            </a:solidFill>
            <a:prstDash val="dot"/>
          </a:ln>
        </p:spPr>
        <p:txBody>
          <a:bodyPr wrap="square" lIns="0" tIns="0" rIns="0" bIns="0" rtlCol="0"/>
          <a:lstStyle/>
          <a:p>
            <a:endParaRPr dirty="0"/>
          </a:p>
        </p:txBody>
      </p:sp>
      <p:sp>
        <p:nvSpPr>
          <p:cNvPr id="10" name="object 10"/>
          <p:cNvSpPr/>
          <p:nvPr/>
        </p:nvSpPr>
        <p:spPr>
          <a:xfrm>
            <a:off x="7093080" y="3732061"/>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1" name="object 11"/>
          <p:cNvSpPr/>
          <p:nvPr/>
        </p:nvSpPr>
        <p:spPr>
          <a:xfrm>
            <a:off x="7093080" y="4754932"/>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2" name="object 12"/>
          <p:cNvSpPr/>
          <p:nvPr/>
        </p:nvSpPr>
        <p:spPr>
          <a:xfrm>
            <a:off x="7255081" y="4916933"/>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3" name="object 13"/>
          <p:cNvSpPr/>
          <p:nvPr/>
        </p:nvSpPr>
        <p:spPr>
          <a:xfrm>
            <a:off x="9736915" y="4916933"/>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4" name="object 14"/>
          <p:cNvSpPr/>
          <p:nvPr/>
        </p:nvSpPr>
        <p:spPr>
          <a:xfrm>
            <a:off x="9898917" y="4754932"/>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5" name="object 15"/>
          <p:cNvSpPr/>
          <p:nvPr/>
        </p:nvSpPr>
        <p:spPr>
          <a:xfrm>
            <a:off x="9898917" y="3732061"/>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6" name="object 16"/>
          <p:cNvSpPr/>
          <p:nvPr/>
        </p:nvSpPr>
        <p:spPr>
          <a:xfrm>
            <a:off x="9736915" y="3570059"/>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7" name="object 17"/>
          <p:cNvSpPr/>
          <p:nvPr/>
        </p:nvSpPr>
        <p:spPr>
          <a:xfrm>
            <a:off x="7255081" y="3570059"/>
            <a:ext cx="0" cy="0"/>
          </a:xfrm>
          <a:custGeom>
            <a:avLst/>
            <a:gdLst/>
            <a:ahLst/>
            <a:cxnLst/>
            <a:rect l="l" t="t" r="r" b="b"/>
            <a:pathLst>
              <a:path>
                <a:moveTo>
                  <a:pt x="0" y="0"/>
                </a:moveTo>
                <a:lnTo>
                  <a:pt x="0" y="0"/>
                </a:lnTo>
              </a:path>
            </a:pathLst>
          </a:custGeom>
          <a:ln w="11430">
            <a:solidFill>
              <a:srgbClr val="B4D686"/>
            </a:solidFill>
          </a:ln>
        </p:spPr>
        <p:txBody>
          <a:bodyPr wrap="square" lIns="0" tIns="0" rIns="0" bIns="0" rtlCol="0"/>
          <a:lstStyle/>
          <a:p>
            <a:endParaRPr dirty="0"/>
          </a:p>
        </p:txBody>
      </p:sp>
      <p:sp>
        <p:nvSpPr>
          <p:cNvPr id="18" name="object 18"/>
          <p:cNvSpPr/>
          <p:nvPr/>
        </p:nvSpPr>
        <p:spPr>
          <a:xfrm>
            <a:off x="4141712" y="2999377"/>
            <a:ext cx="139065" cy="148590"/>
          </a:xfrm>
          <a:custGeom>
            <a:avLst/>
            <a:gdLst/>
            <a:ahLst/>
            <a:cxnLst/>
            <a:rect l="l" t="t" r="r" b="b"/>
            <a:pathLst>
              <a:path w="139064" h="148589">
                <a:moveTo>
                  <a:pt x="138468" y="0"/>
                </a:moveTo>
                <a:lnTo>
                  <a:pt x="107969" y="7111"/>
                </a:lnTo>
                <a:lnTo>
                  <a:pt x="72649" y="22368"/>
                </a:lnTo>
                <a:lnTo>
                  <a:pt x="38733" y="48881"/>
                </a:lnTo>
                <a:lnTo>
                  <a:pt x="12442" y="89766"/>
                </a:lnTo>
                <a:lnTo>
                  <a:pt x="0" y="148132"/>
                </a:lnTo>
              </a:path>
            </a:pathLst>
          </a:custGeom>
          <a:ln w="11430">
            <a:solidFill>
              <a:srgbClr val="AFD6AB"/>
            </a:solidFill>
            <a:prstDash val="dot"/>
          </a:ln>
        </p:spPr>
        <p:txBody>
          <a:bodyPr wrap="square" lIns="0" tIns="0" rIns="0" bIns="0" rtlCol="0"/>
          <a:lstStyle/>
          <a:p>
            <a:endParaRPr dirty="0"/>
          </a:p>
        </p:txBody>
      </p:sp>
      <p:sp>
        <p:nvSpPr>
          <p:cNvPr id="19" name="object 19"/>
          <p:cNvSpPr/>
          <p:nvPr/>
        </p:nvSpPr>
        <p:spPr>
          <a:xfrm>
            <a:off x="4141423" y="3181911"/>
            <a:ext cx="0" cy="989330"/>
          </a:xfrm>
          <a:custGeom>
            <a:avLst/>
            <a:gdLst/>
            <a:ahLst/>
            <a:cxnLst/>
            <a:rect l="l" t="t" r="r" b="b"/>
            <a:pathLst>
              <a:path h="989329">
                <a:moveTo>
                  <a:pt x="0" y="0"/>
                </a:moveTo>
                <a:lnTo>
                  <a:pt x="0" y="988771"/>
                </a:lnTo>
              </a:path>
            </a:pathLst>
          </a:custGeom>
          <a:ln w="11430">
            <a:solidFill>
              <a:srgbClr val="AFD6AB"/>
            </a:solidFill>
            <a:prstDash val="dot"/>
          </a:ln>
        </p:spPr>
        <p:txBody>
          <a:bodyPr wrap="square" lIns="0" tIns="0" rIns="0" bIns="0" rtlCol="0"/>
          <a:lstStyle/>
          <a:p>
            <a:endParaRPr dirty="0"/>
          </a:p>
        </p:txBody>
      </p:sp>
      <p:sp>
        <p:nvSpPr>
          <p:cNvPr id="20" name="object 20"/>
          <p:cNvSpPr/>
          <p:nvPr/>
        </p:nvSpPr>
        <p:spPr>
          <a:xfrm>
            <a:off x="4143619" y="4205292"/>
            <a:ext cx="148590" cy="139065"/>
          </a:xfrm>
          <a:custGeom>
            <a:avLst/>
            <a:gdLst/>
            <a:ahLst/>
            <a:cxnLst/>
            <a:rect l="l" t="t" r="r" b="b"/>
            <a:pathLst>
              <a:path w="148589" h="139064">
                <a:moveTo>
                  <a:pt x="0" y="0"/>
                </a:moveTo>
                <a:lnTo>
                  <a:pt x="7111" y="30498"/>
                </a:lnTo>
                <a:lnTo>
                  <a:pt x="22368" y="65818"/>
                </a:lnTo>
                <a:lnTo>
                  <a:pt x="48881" y="99734"/>
                </a:lnTo>
                <a:lnTo>
                  <a:pt x="89766" y="126025"/>
                </a:lnTo>
                <a:lnTo>
                  <a:pt x="148132" y="138468"/>
                </a:lnTo>
              </a:path>
            </a:pathLst>
          </a:custGeom>
          <a:ln w="11430">
            <a:solidFill>
              <a:srgbClr val="AFD6AB"/>
            </a:solidFill>
            <a:prstDash val="dot"/>
          </a:ln>
        </p:spPr>
        <p:txBody>
          <a:bodyPr wrap="square" lIns="0" tIns="0" rIns="0" bIns="0" rtlCol="0"/>
          <a:lstStyle/>
          <a:p>
            <a:endParaRPr dirty="0"/>
          </a:p>
        </p:txBody>
      </p:sp>
      <p:sp>
        <p:nvSpPr>
          <p:cNvPr id="21" name="object 21"/>
          <p:cNvSpPr/>
          <p:nvPr/>
        </p:nvSpPr>
        <p:spPr>
          <a:xfrm>
            <a:off x="4326374" y="4344048"/>
            <a:ext cx="1434465" cy="0"/>
          </a:xfrm>
          <a:custGeom>
            <a:avLst/>
            <a:gdLst/>
            <a:ahLst/>
            <a:cxnLst/>
            <a:rect l="l" t="t" r="r" b="b"/>
            <a:pathLst>
              <a:path w="1434464">
                <a:moveTo>
                  <a:pt x="0" y="0"/>
                </a:moveTo>
                <a:lnTo>
                  <a:pt x="1434439" y="0"/>
                </a:lnTo>
              </a:path>
            </a:pathLst>
          </a:custGeom>
          <a:ln w="11430">
            <a:solidFill>
              <a:srgbClr val="AFD6AB"/>
            </a:solidFill>
            <a:prstDash val="dot"/>
          </a:ln>
        </p:spPr>
        <p:txBody>
          <a:bodyPr wrap="square" lIns="0" tIns="0" rIns="0" bIns="0" rtlCol="0"/>
          <a:lstStyle/>
          <a:p>
            <a:endParaRPr dirty="0"/>
          </a:p>
        </p:txBody>
      </p:sp>
      <p:sp>
        <p:nvSpPr>
          <p:cNvPr id="22" name="object 22"/>
          <p:cNvSpPr/>
          <p:nvPr/>
        </p:nvSpPr>
        <p:spPr>
          <a:xfrm>
            <a:off x="5795528" y="4193720"/>
            <a:ext cx="139065" cy="148590"/>
          </a:xfrm>
          <a:custGeom>
            <a:avLst/>
            <a:gdLst/>
            <a:ahLst/>
            <a:cxnLst/>
            <a:rect l="l" t="t" r="r" b="b"/>
            <a:pathLst>
              <a:path w="139064" h="148589">
                <a:moveTo>
                  <a:pt x="0" y="148132"/>
                </a:moveTo>
                <a:lnTo>
                  <a:pt x="30498" y="141021"/>
                </a:lnTo>
                <a:lnTo>
                  <a:pt x="65818" y="125764"/>
                </a:lnTo>
                <a:lnTo>
                  <a:pt x="99734" y="99250"/>
                </a:lnTo>
                <a:lnTo>
                  <a:pt x="126025" y="58366"/>
                </a:lnTo>
                <a:lnTo>
                  <a:pt x="138468" y="0"/>
                </a:lnTo>
              </a:path>
            </a:pathLst>
          </a:custGeom>
          <a:ln w="11430">
            <a:solidFill>
              <a:srgbClr val="AFD6AB"/>
            </a:solidFill>
            <a:prstDash val="dot"/>
          </a:ln>
        </p:spPr>
        <p:txBody>
          <a:bodyPr wrap="square" lIns="0" tIns="0" rIns="0" bIns="0" rtlCol="0"/>
          <a:lstStyle/>
          <a:p>
            <a:endParaRPr dirty="0"/>
          </a:p>
        </p:txBody>
      </p:sp>
      <p:sp>
        <p:nvSpPr>
          <p:cNvPr id="23" name="object 23"/>
          <p:cNvSpPr/>
          <p:nvPr/>
        </p:nvSpPr>
        <p:spPr>
          <a:xfrm>
            <a:off x="5934284" y="3170547"/>
            <a:ext cx="0" cy="989330"/>
          </a:xfrm>
          <a:custGeom>
            <a:avLst/>
            <a:gdLst/>
            <a:ahLst/>
            <a:cxnLst/>
            <a:rect l="l" t="t" r="r" b="b"/>
            <a:pathLst>
              <a:path h="989329">
                <a:moveTo>
                  <a:pt x="0" y="988771"/>
                </a:moveTo>
                <a:lnTo>
                  <a:pt x="0" y="0"/>
                </a:lnTo>
              </a:path>
            </a:pathLst>
          </a:custGeom>
          <a:ln w="11430">
            <a:solidFill>
              <a:srgbClr val="AFD6AB"/>
            </a:solidFill>
            <a:prstDash val="dot"/>
          </a:ln>
        </p:spPr>
        <p:txBody>
          <a:bodyPr wrap="square" lIns="0" tIns="0" rIns="0" bIns="0" rtlCol="0"/>
          <a:lstStyle/>
          <a:p>
            <a:endParaRPr dirty="0"/>
          </a:p>
        </p:txBody>
      </p:sp>
      <p:sp>
        <p:nvSpPr>
          <p:cNvPr id="24" name="object 24"/>
          <p:cNvSpPr/>
          <p:nvPr/>
        </p:nvSpPr>
        <p:spPr>
          <a:xfrm>
            <a:off x="5783955" y="2997470"/>
            <a:ext cx="148590" cy="139065"/>
          </a:xfrm>
          <a:custGeom>
            <a:avLst/>
            <a:gdLst/>
            <a:ahLst/>
            <a:cxnLst/>
            <a:rect l="l" t="t" r="r" b="b"/>
            <a:pathLst>
              <a:path w="148589" h="139064">
                <a:moveTo>
                  <a:pt x="148132" y="138468"/>
                </a:moveTo>
                <a:lnTo>
                  <a:pt x="141021" y="107969"/>
                </a:lnTo>
                <a:lnTo>
                  <a:pt x="125764" y="72649"/>
                </a:lnTo>
                <a:lnTo>
                  <a:pt x="99250" y="38733"/>
                </a:lnTo>
                <a:lnTo>
                  <a:pt x="58366" y="12442"/>
                </a:lnTo>
                <a:lnTo>
                  <a:pt x="0" y="0"/>
                </a:lnTo>
              </a:path>
            </a:pathLst>
          </a:custGeom>
          <a:ln w="11430">
            <a:solidFill>
              <a:srgbClr val="AFD6AB"/>
            </a:solidFill>
            <a:prstDash val="dot"/>
          </a:ln>
        </p:spPr>
        <p:txBody>
          <a:bodyPr wrap="square" lIns="0" tIns="0" rIns="0" bIns="0" rtlCol="0"/>
          <a:lstStyle/>
          <a:p>
            <a:endParaRPr dirty="0"/>
          </a:p>
        </p:txBody>
      </p:sp>
      <p:sp>
        <p:nvSpPr>
          <p:cNvPr id="25" name="object 25"/>
          <p:cNvSpPr/>
          <p:nvPr/>
        </p:nvSpPr>
        <p:spPr>
          <a:xfrm>
            <a:off x="4314894" y="2997181"/>
            <a:ext cx="1434465" cy="0"/>
          </a:xfrm>
          <a:custGeom>
            <a:avLst/>
            <a:gdLst/>
            <a:ahLst/>
            <a:cxnLst/>
            <a:rect l="l" t="t" r="r" b="b"/>
            <a:pathLst>
              <a:path w="1434464">
                <a:moveTo>
                  <a:pt x="1434439" y="0"/>
                </a:moveTo>
                <a:lnTo>
                  <a:pt x="0" y="0"/>
                </a:lnTo>
              </a:path>
            </a:pathLst>
          </a:custGeom>
          <a:ln w="11430">
            <a:solidFill>
              <a:srgbClr val="AFD6AB"/>
            </a:solidFill>
            <a:prstDash val="dot"/>
          </a:ln>
        </p:spPr>
        <p:txBody>
          <a:bodyPr wrap="square" lIns="0" tIns="0" rIns="0" bIns="0" rtlCol="0"/>
          <a:lstStyle/>
          <a:p>
            <a:endParaRPr dirty="0"/>
          </a:p>
        </p:txBody>
      </p:sp>
      <p:sp>
        <p:nvSpPr>
          <p:cNvPr id="26" name="object 26"/>
          <p:cNvSpPr/>
          <p:nvPr/>
        </p:nvSpPr>
        <p:spPr>
          <a:xfrm>
            <a:off x="4141423" y="315918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27" name="object 27"/>
          <p:cNvSpPr/>
          <p:nvPr/>
        </p:nvSpPr>
        <p:spPr>
          <a:xfrm>
            <a:off x="4141423" y="418205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28" name="object 28"/>
          <p:cNvSpPr/>
          <p:nvPr/>
        </p:nvSpPr>
        <p:spPr>
          <a:xfrm>
            <a:off x="4303424" y="4344054"/>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29" name="object 29"/>
          <p:cNvSpPr/>
          <p:nvPr/>
        </p:nvSpPr>
        <p:spPr>
          <a:xfrm>
            <a:off x="5772280" y="4344054"/>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0" name="object 30"/>
          <p:cNvSpPr/>
          <p:nvPr/>
        </p:nvSpPr>
        <p:spPr>
          <a:xfrm>
            <a:off x="5934281" y="418205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1" name="object 31"/>
          <p:cNvSpPr/>
          <p:nvPr/>
        </p:nvSpPr>
        <p:spPr>
          <a:xfrm>
            <a:off x="5934281" y="315918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2" name="object 32"/>
          <p:cNvSpPr/>
          <p:nvPr/>
        </p:nvSpPr>
        <p:spPr>
          <a:xfrm>
            <a:off x="5772280" y="2997181"/>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3" name="object 33"/>
          <p:cNvSpPr/>
          <p:nvPr/>
        </p:nvSpPr>
        <p:spPr>
          <a:xfrm>
            <a:off x="4303424" y="2997181"/>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4" name="object 34"/>
          <p:cNvSpPr/>
          <p:nvPr/>
        </p:nvSpPr>
        <p:spPr>
          <a:xfrm>
            <a:off x="7289099" y="3664155"/>
            <a:ext cx="2414270" cy="1158875"/>
          </a:xfrm>
          <a:custGeom>
            <a:avLst/>
            <a:gdLst/>
            <a:ahLst/>
            <a:cxnLst/>
            <a:rect l="l" t="t" r="r" b="b"/>
            <a:pathLst>
              <a:path w="2414270" h="1158875">
                <a:moveTo>
                  <a:pt x="2251798" y="0"/>
                </a:moveTo>
                <a:lnTo>
                  <a:pt x="162001" y="0"/>
                </a:lnTo>
                <a:lnTo>
                  <a:pt x="68344" y="2531"/>
                </a:lnTo>
                <a:lnTo>
                  <a:pt x="20250" y="20250"/>
                </a:lnTo>
                <a:lnTo>
                  <a:pt x="2531" y="68344"/>
                </a:lnTo>
                <a:lnTo>
                  <a:pt x="0" y="162001"/>
                </a:lnTo>
                <a:lnTo>
                  <a:pt x="0" y="996683"/>
                </a:lnTo>
                <a:lnTo>
                  <a:pt x="2531" y="1090340"/>
                </a:lnTo>
                <a:lnTo>
                  <a:pt x="20250" y="1138434"/>
                </a:lnTo>
                <a:lnTo>
                  <a:pt x="68344" y="1156153"/>
                </a:lnTo>
                <a:lnTo>
                  <a:pt x="162001" y="1158684"/>
                </a:lnTo>
                <a:lnTo>
                  <a:pt x="2251798" y="1158684"/>
                </a:lnTo>
                <a:lnTo>
                  <a:pt x="2345455" y="1156153"/>
                </a:lnTo>
                <a:lnTo>
                  <a:pt x="2393549" y="1138434"/>
                </a:lnTo>
                <a:lnTo>
                  <a:pt x="2411268" y="1090340"/>
                </a:lnTo>
                <a:lnTo>
                  <a:pt x="2413800" y="996683"/>
                </a:lnTo>
                <a:lnTo>
                  <a:pt x="2413800" y="162001"/>
                </a:lnTo>
                <a:lnTo>
                  <a:pt x="2411268" y="68344"/>
                </a:lnTo>
                <a:lnTo>
                  <a:pt x="2393549" y="20250"/>
                </a:lnTo>
                <a:lnTo>
                  <a:pt x="2345455" y="2531"/>
                </a:lnTo>
                <a:lnTo>
                  <a:pt x="2251798" y="0"/>
                </a:lnTo>
                <a:close/>
              </a:path>
            </a:pathLst>
          </a:custGeom>
          <a:solidFill>
            <a:srgbClr val="B4D686"/>
          </a:solidFill>
        </p:spPr>
        <p:txBody>
          <a:bodyPr wrap="square" lIns="0" tIns="0" rIns="0" bIns="0" rtlCol="0"/>
          <a:lstStyle/>
          <a:p>
            <a:endParaRPr dirty="0"/>
          </a:p>
        </p:txBody>
      </p:sp>
      <p:sp>
        <p:nvSpPr>
          <p:cNvPr id="35" name="object 35"/>
          <p:cNvSpPr/>
          <p:nvPr/>
        </p:nvSpPr>
        <p:spPr>
          <a:xfrm>
            <a:off x="4264906" y="3091275"/>
            <a:ext cx="1546225" cy="1158875"/>
          </a:xfrm>
          <a:custGeom>
            <a:avLst/>
            <a:gdLst/>
            <a:ahLst/>
            <a:cxnLst/>
            <a:rect l="l" t="t" r="r" b="b"/>
            <a:pathLst>
              <a:path w="1546225" h="1158875">
                <a:moveTo>
                  <a:pt x="1383893" y="0"/>
                </a:moveTo>
                <a:lnTo>
                  <a:pt x="162001" y="0"/>
                </a:lnTo>
                <a:lnTo>
                  <a:pt x="68344" y="2531"/>
                </a:lnTo>
                <a:lnTo>
                  <a:pt x="20250" y="20250"/>
                </a:lnTo>
                <a:lnTo>
                  <a:pt x="2531" y="68344"/>
                </a:lnTo>
                <a:lnTo>
                  <a:pt x="0" y="162001"/>
                </a:lnTo>
                <a:lnTo>
                  <a:pt x="0" y="996683"/>
                </a:lnTo>
                <a:lnTo>
                  <a:pt x="2531" y="1090340"/>
                </a:lnTo>
                <a:lnTo>
                  <a:pt x="20250" y="1138434"/>
                </a:lnTo>
                <a:lnTo>
                  <a:pt x="68344" y="1156153"/>
                </a:lnTo>
                <a:lnTo>
                  <a:pt x="162001" y="1158684"/>
                </a:lnTo>
                <a:lnTo>
                  <a:pt x="1383893" y="1158684"/>
                </a:lnTo>
                <a:lnTo>
                  <a:pt x="1477550" y="1156153"/>
                </a:lnTo>
                <a:lnTo>
                  <a:pt x="1525644" y="1138434"/>
                </a:lnTo>
                <a:lnTo>
                  <a:pt x="1543363" y="1090340"/>
                </a:lnTo>
                <a:lnTo>
                  <a:pt x="1545894" y="996683"/>
                </a:lnTo>
                <a:lnTo>
                  <a:pt x="1545894" y="162001"/>
                </a:lnTo>
                <a:lnTo>
                  <a:pt x="1543363" y="68344"/>
                </a:lnTo>
                <a:lnTo>
                  <a:pt x="1525644" y="20250"/>
                </a:lnTo>
                <a:lnTo>
                  <a:pt x="1477550" y="2531"/>
                </a:lnTo>
                <a:lnTo>
                  <a:pt x="1383893" y="0"/>
                </a:lnTo>
                <a:close/>
              </a:path>
            </a:pathLst>
          </a:custGeom>
          <a:solidFill>
            <a:srgbClr val="AFD6AB"/>
          </a:solidFill>
        </p:spPr>
        <p:txBody>
          <a:bodyPr wrap="square" lIns="0" tIns="0" rIns="0" bIns="0" rtlCol="0"/>
          <a:lstStyle/>
          <a:p>
            <a:endParaRPr dirty="0"/>
          </a:p>
        </p:txBody>
      </p:sp>
      <p:sp>
        <p:nvSpPr>
          <p:cNvPr id="36" name="object 36"/>
          <p:cNvSpPr/>
          <p:nvPr/>
        </p:nvSpPr>
        <p:spPr>
          <a:xfrm>
            <a:off x="8347194" y="3185892"/>
            <a:ext cx="297815" cy="225425"/>
          </a:xfrm>
          <a:custGeom>
            <a:avLst/>
            <a:gdLst/>
            <a:ahLst/>
            <a:cxnLst/>
            <a:rect l="l" t="t" r="r" b="b"/>
            <a:pathLst>
              <a:path w="297815" h="225425">
                <a:moveTo>
                  <a:pt x="297611" y="0"/>
                </a:moveTo>
                <a:lnTo>
                  <a:pt x="0" y="0"/>
                </a:lnTo>
                <a:lnTo>
                  <a:pt x="148805" y="224980"/>
                </a:lnTo>
                <a:lnTo>
                  <a:pt x="297611" y="0"/>
                </a:lnTo>
                <a:close/>
              </a:path>
            </a:pathLst>
          </a:custGeom>
          <a:solidFill>
            <a:srgbClr val="6EB43E">
              <a:alpha val="59999"/>
            </a:srgbClr>
          </a:solidFill>
        </p:spPr>
        <p:txBody>
          <a:bodyPr wrap="square" lIns="0" tIns="0" rIns="0" bIns="0" rtlCol="0"/>
          <a:lstStyle/>
          <a:p>
            <a:endParaRPr dirty="0"/>
          </a:p>
        </p:txBody>
      </p:sp>
      <p:sp>
        <p:nvSpPr>
          <p:cNvPr id="37" name="object 37"/>
          <p:cNvSpPr/>
          <p:nvPr/>
        </p:nvSpPr>
        <p:spPr>
          <a:xfrm>
            <a:off x="4889049" y="2574001"/>
            <a:ext cx="297815" cy="225425"/>
          </a:xfrm>
          <a:custGeom>
            <a:avLst/>
            <a:gdLst/>
            <a:ahLst/>
            <a:cxnLst/>
            <a:rect l="l" t="t" r="r" b="b"/>
            <a:pathLst>
              <a:path w="297814" h="225425">
                <a:moveTo>
                  <a:pt x="297611" y="0"/>
                </a:moveTo>
                <a:lnTo>
                  <a:pt x="0" y="0"/>
                </a:lnTo>
                <a:lnTo>
                  <a:pt x="148805" y="224980"/>
                </a:lnTo>
                <a:lnTo>
                  <a:pt x="297611" y="0"/>
                </a:lnTo>
                <a:close/>
              </a:path>
            </a:pathLst>
          </a:custGeom>
          <a:solidFill>
            <a:srgbClr val="6EB43E">
              <a:alpha val="59999"/>
            </a:srgbClr>
          </a:solidFill>
        </p:spPr>
        <p:txBody>
          <a:bodyPr wrap="square" lIns="0" tIns="0" rIns="0" bIns="0" rtlCol="0"/>
          <a:lstStyle/>
          <a:p>
            <a:endParaRPr dirty="0"/>
          </a:p>
        </p:txBody>
      </p:sp>
      <p:sp>
        <p:nvSpPr>
          <p:cNvPr id="38" name="object 38"/>
          <p:cNvSpPr txBox="1"/>
          <p:nvPr/>
        </p:nvSpPr>
        <p:spPr>
          <a:xfrm>
            <a:off x="4500636" y="3357026"/>
            <a:ext cx="1083310" cy="412934"/>
          </a:xfrm>
          <a:prstGeom prst="rect">
            <a:avLst/>
          </a:prstGeom>
        </p:spPr>
        <p:txBody>
          <a:bodyPr vert="horz" wrap="square" lIns="0" tIns="12700" rIns="0" bIns="0" rtlCol="0">
            <a:spAutoFit/>
          </a:bodyPr>
          <a:lstStyle/>
          <a:p>
            <a:pPr marL="12700" marR="5080" indent="20320" algn="ctr">
              <a:lnSpc>
                <a:spcPct val="100000"/>
              </a:lnSpc>
              <a:spcBef>
                <a:spcPts val="100"/>
              </a:spcBef>
            </a:pPr>
            <a:r>
              <a:rPr lang="en-US" sz="1300" spc="150" dirty="0">
                <a:solidFill>
                  <a:srgbClr val="004428"/>
                </a:solidFill>
                <a:latin typeface="Tahoma"/>
                <a:cs typeface="Tahoma"/>
              </a:rPr>
              <a:t>Capacity building</a:t>
            </a:r>
            <a:endParaRPr sz="1300" dirty="0">
              <a:latin typeface="Tahoma"/>
              <a:cs typeface="Tahoma"/>
            </a:endParaRPr>
          </a:p>
        </p:txBody>
      </p:sp>
      <p:sp>
        <p:nvSpPr>
          <p:cNvPr id="39" name="object 39"/>
          <p:cNvSpPr txBox="1"/>
          <p:nvPr/>
        </p:nvSpPr>
        <p:spPr>
          <a:xfrm>
            <a:off x="7606052" y="3929905"/>
            <a:ext cx="1910387" cy="612988"/>
          </a:xfrm>
          <a:prstGeom prst="rect">
            <a:avLst/>
          </a:prstGeom>
        </p:spPr>
        <p:txBody>
          <a:bodyPr vert="horz" wrap="square" lIns="0" tIns="12700" rIns="0" bIns="0" rtlCol="0">
            <a:spAutoFit/>
          </a:bodyPr>
          <a:lstStyle/>
          <a:p>
            <a:pPr marL="90488" marR="5080" indent="-77788" algn="ctr">
              <a:lnSpc>
                <a:spcPct val="100000"/>
              </a:lnSpc>
              <a:spcBef>
                <a:spcPts val="100"/>
              </a:spcBef>
            </a:pPr>
            <a:r>
              <a:rPr lang="en-US" sz="1300" spc="135" dirty="0">
                <a:solidFill>
                  <a:srgbClr val="004428"/>
                </a:solidFill>
                <a:latin typeface="Tahoma"/>
                <a:cs typeface="Tahoma"/>
              </a:rPr>
              <a:t>Increasing the level of critical media consumption</a:t>
            </a:r>
            <a:endParaRPr sz="1300" dirty="0">
              <a:latin typeface="Tahoma"/>
              <a:cs typeface="Tahoma"/>
            </a:endParaRPr>
          </a:p>
        </p:txBody>
      </p:sp>
      <p:sp>
        <p:nvSpPr>
          <p:cNvPr id="40" name="object 40"/>
          <p:cNvSpPr/>
          <p:nvPr/>
        </p:nvSpPr>
        <p:spPr>
          <a:xfrm>
            <a:off x="8496000" y="2298611"/>
            <a:ext cx="0" cy="887730"/>
          </a:xfrm>
          <a:custGeom>
            <a:avLst/>
            <a:gdLst/>
            <a:ahLst/>
            <a:cxnLst/>
            <a:rect l="l" t="t" r="r" b="b"/>
            <a:pathLst>
              <a:path h="887730">
                <a:moveTo>
                  <a:pt x="0" y="887285"/>
                </a:moveTo>
                <a:lnTo>
                  <a:pt x="0" y="0"/>
                </a:lnTo>
              </a:path>
            </a:pathLst>
          </a:custGeom>
          <a:ln w="12700">
            <a:solidFill>
              <a:srgbClr val="6EB43E"/>
            </a:solidFill>
          </a:ln>
        </p:spPr>
        <p:txBody>
          <a:bodyPr wrap="square" lIns="0" tIns="0" rIns="0" bIns="0" rtlCol="0"/>
          <a:lstStyle/>
          <a:p>
            <a:endParaRPr dirty="0"/>
          </a:p>
        </p:txBody>
      </p:sp>
      <p:sp>
        <p:nvSpPr>
          <p:cNvPr id="41" name="object 41"/>
          <p:cNvSpPr/>
          <p:nvPr/>
        </p:nvSpPr>
        <p:spPr>
          <a:xfrm>
            <a:off x="5037853" y="2298606"/>
            <a:ext cx="0" cy="275590"/>
          </a:xfrm>
          <a:custGeom>
            <a:avLst/>
            <a:gdLst/>
            <a:ahLst/>
            <a:cxnLst/>
            <a:rect l="l" t="t" r="r" b="b"/>
            <a:pathLst>
              <a:path h="275589">
                <a:moveTo>
                  <a:pt x="0" y="275399"/>
                </a:moveTo>
                <a:lnTo>
                  <a:pt x="0" y="0"/>
                </a:lnTo>
              </a:path>
            </a:pathLst>
          </a:custGeom>
          <a:ln w="12700">
            <a:solidFill>
              <a:srgbClr val="6EB43E"/>
            </a:solidFill>
          </a:ln>
        </p:spPr>
        <p:txBody>
          <a:bodyPr wrap="square" lIns="0" tIns="0" rIns="0" bIns="0" rtlCol="0"/>
          <a:lstStyle/>
          <a:p>
            <a:endParaRPr dirty="0"/>
          </a:p>
        </p:txBody>
      </p:sp>
      <p:sp>
        <p:nvSpPr>
          <p:cNvPr id="42" name="object 42"/>
          <p:cNvSpPr/>
          <p:nvPr/>
        </p:nvSpPr>
        <p:spPr>
          <a:xfrm>
            <a:off x="4030332" y="672922"/>
            <a:ext cx="0" cy="1438910"/>
          </a:xfrm>
          <a:custGeom>
            <a:avLst/>
            <a:gdLst/>
            <a:ahLst/>
            <a:cxnLst/>
            <a:rect l="l" t="t" r="r" b="b"/>
            <a:pathLst>
              <a:path h="1438910">
                <a:moveTo>
                  <a:pt x="0" y="0"/>
                </a:moveTo>
                <a:lnTo>
                  <a:pt x="0" y="1438372"/>
                </a:lnTo>
              </a:path>
            </a:pathLst>
          </a:custGeom>
          <a:ln w="12700">
            <a:solidFill>
              <a:srgbClr val="6EB43E"/>
            </a:solidFill>
          </a:ln>
        </p:spPr>
        <p:txBody>
          <a:bodyPr wrap="square" lIns="0" tIns="0" rIns="0" bIns="0" rtlCol="0"/>
          <a:lstStyle/>
          <a:p>
            <a:endParaRPr dirty="0"/>
          </a:p>
        </p:txBody>
      </p:sp>
      <p:sp>
        <p:nvSpPr>
          <p:cNvPr id="43" name="object 43"/>
          <p:cNvSpPr/>
          <p:nvPr/>
        </p:nvSpPr>
        <p:spPr>
          <a:xfrm>
            <a:off x="4032773" y="2149830"/>
            <a:ext cx="165100" cy="154305"/>
          </a:xfrm>
          <a:custGeom>
            <a:avLst/>
            <a:gdLst/>
            <a:ahLst/>
            <a:cxnLst/>
            <a:rect l="l" t="t" r="r" b="b"/>
            <a:pathLst>
              <a:path w="165100" h="154305">
                <a:moveTo>
                  <a:pt x="0" y="0"/>
                </a:moveTo>
                <a:lnTo>
                  <a:pt x="7899" y="33887"/>
                </a:lnTo>
                <a:lnTo>
                  <a:pt x="24848" y="73131"/>
                </a:lnTo>
                <a:lnTo>
                  <a:pt x="54307" y="110817"/>
                </a:lnTo>
                <a:lnTo>
                  <a:pt x="99731" y="140028"/>
                </a:lnTo>
                <a:lnTo>
                  <a:pt x="164579" y="153847"/>
                </a:lnTo>
              </a:path>
            </a:pathLst>
          </a:custGeom>
          <a:ln w="12700">
            <a:solidFill>
              <a:srgbClr val="6EB43E"/>
            </a:solidFill>
            <a:prstDash val="dot"/>
          </a:ln>
        </p:spPr>
        <p:txBody>
          <a:bodyPr wrap="square" lIns="0" tIns="0" rIns="0" bIns="0" rtlCol="0"/>
          <a:lstStyle/>
          <a:p>
            <a:endParaRPr dirty="0"/>
          </a:p>
        </p:txBody>
      </p:sp>
      <p:sp>
        <p:nvSpPr>
          <p:cNvPr id="44" name="object 44"/>
          <p:cNvSpPr/>
          <p:nvPr/>
        </p:nvSpPr>
        <p:spPr>
          <a:xfrm>
            <a:off x="4235779" y="2304004"/>
            <a:ext cx="5280660" cy="0"/>
          </a:xfrm>
          <a:custGeom>
            <a:avLst/>
            <a:gdLst/>
            <a:ahLst/>
            <a:cxnLst/>
            <a:rect l="l" t="t" r="r" b="b"/>
            <a:pathLst>
              <a:path w="5280659">
                <a:moveTo>
                  <a:pt x="0" y="0"/>
                </a:moveTo>
                <a:lnTo>
                  <a:pt x="5280063" y="0"/>
                </a:lnTo>
              </a:path>
            </a:pathLst>
          </a:custGeom>
          <a:ln w="12700">
            <a:solidFill>
              <a:srgbClr val="6EB43E"/>
            </a:solidFill>
            <a:prstDash val="dot"/>
          </a:ln>
        </p:spPr>
        <p:txBody>
          <a:bodyPr wrap="square" lIns="0" tIns="0" rIns="0" bIns="0" rtlCol="0"/>
          <a:lstStyle/>
          <a:p>
            <a:endParaRPr dirty="0"/>
          </a:p>
        </p:txBody>
      </p:sp>
      <p:sp>
        <p:nvSpPr>
          <p:cNvPr id="45" name="object 45"/>
          <p:cNvSpPr/>
          <p:nvPr/>
        </p:nvSpPr>
        <p:spPr>
          <a:xfrm>
            <a:off x="9554388" y="2136984"/>
            <a:ext cx="154305" cy="165100"/>
          </a:xfrm>
          <a:custGeom>
            <a:avLst/>
            <a:gdLst/>
            <a:ahLst/>
            <a:cxnLst/>
            <a:rect l="l" t="t" r="r" b="b"/>
            <a:pathLst>
              <a:path w="154304" h="165100">
                <a:moveTo>
                  <a:pt x="0" y="164579"/>
                </a:moveTo>
                <a:lnTo>
                  <a:pt x="33887" y="156680"/>
                </a:lnTo>
                <a:lnTo>
                  <a:pt x="73131" y="139730"/>
                </a:lnTo>
                <a:lnTo>
                  <a:pt x="110817" y="110272"/>
                </a:lnTo>
                <a:lnTo>
                  <a:pt x="140028" y="64847"/>
                </a:lnTo>
                <a:lnTo>
                  <a:pt x="153847" y="0"/>
                </a:lnTo>
              </a:path>
            </a:pathLst>
          </a:custGeom>
          <a:ln w="12700">
            <a:solidFill>
              <a:srgbClr val="6EB43E"/>
            </a:solidFill>
            <a:prstDash val="dot"/>
          </a:ln>
        </p:spPr>
        <p:txBody>
          <a:bodyPr wrap="square" lIns="0" tIns="0" rIns="0" bIns="0" rtlCol="0"/>
          <a:lstStyle/>
          <a:p>
            <a:endParaRPr dirty="0"/>
          </a:p>
        </p:txBody>
      </p:sp>
      <p:sp>
        <p:nvSpPr>
          <p:cNvPr id="46" name="object 46"/>
          <p:cNvSpPr/>
          <p:nvPr/>
        </p:nvSpPr>
        <p:spPr>
          <a:xfrm>
            <a:off x="9708563" y="672922"/>
            <a:ext cx="0" cy="1426210"/>
          </a:xfrm>
          <a:custGeom>
            <a:avLst/>
            <a:gdLst/>
            <a:ahLst/>
            <a:cxnLst/>
            <a:rect l="l" t="t" r="r" b="b"/>
            <a:pathLst>
              <a:path h="1426210">
                <a:moveTo>
                  <a:pt x="0" y="0"/>
                </a:moveTo>
                <a:lnTo>
                  <a:pt x="0" y="1425670"/>
                </a:lnTo>
              </a:path>
            </a:pathLst>
          </a:custGeom>
          <a:ln w="12700">
            <a:solidFill>
              <a:srgbClr val="6EB43E"/>
            </a:solidFill>
          </a:ln>
        </p:spPr>
        <p:txBody>
          <a:bodyPr wrap="square" lIns="0" tIns="0" rIns="0" bIns="0" rtlCol="0"/>
          <a:lstStyle/>
          <a:p>
            <a:endParaRPr dirty="0"/>
          </a:p>
        </p:txBody>
      </p:sp>
      <p:sp>
        <p:nvSpPr>
          <p:cNvPr id="47" name="object 47"/>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48" name="object 48"/>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9" name="object 49"/>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0" name="object 50"/>
          <p:cNvSpPr/>
          <p:nvPr/>
        </p:nvSpPr>
        <p:spPr>
          <a:xfrm>
            <a:off x="1348254" y="5104010"/>
            <a:ext cx="1549340" cy="1624244"/>
          </a:xfrm>
          <a:prstGeom prst="rect">
            <a:avLst/>
          </a:prstGeom>
          <a:blipFill>
            <a:blip r:embed="rId2" cstate="print"/>
            <a:stretch>
              <a:fillRect/>
            </a:stretch>
          </a:blipFill>
        </p:spPr>
        <p:txBody>
          <a:bodyPr wrap="square" lIns="0" tIns="0" rIns="0" bIns="0" rtlCol="0"/>
          <a:lstStyle/>
          <a:p>
            <a:endParaRPr dirty="0"/>
          </a:p>
        </p:txBody>
      </p:sp>
      <p:sp>
        <p:nvSpPr>
          <p:cNvPr id="51" name="object 51"/>
          <p:cNvSpPr/>
          <p:nvPr/>
        </p:nvSpPr>
        <p:spPr>
          <a:xfrm>
            <a:off x="4342895" y="5"/>
            <a:ext cx="5053330" cy="2196465"/>
          </a:xfrm>
          <a:custGeom>
            <a:avLst/>
            <a:gdLst/>
            <a:ahLst/>
            <a:cxnLst/>
            <a:rect l="l" t="t" r="r" b="b"/>
            <a:pathLst>
              <a:path w="5053330" h="2196465">
                <a:moveTo>
                  <a:pt x="5053101" y="0"/>
                </a:moveTo>
                <a:lnTo>
                  <a:pt x="0" y="0"/>
                </a:lnTo>
                <a:lnTo>
                  <a:pt x="0" y="2015998"/>
                </a:lnTo>
                <a:lnTo>
                  <a:pt x="2812" y="2120058"/>
                </a:lnTo>
                <a:lnTo>
                  <a:pt x="22499" y="2173495"/>
                </a:lnTo>
                <a:lnTo>
                  <a:pt x="75936" y="2193182"/>
                </a:lnTo>
                <a:lnTo>
                  <a:pt x="179997" y="2195995"/>
                </a:lnTo>
                <a:lnTo>
                  <a:pt x="4873104" y="2195995"/>
                </a:lnTo>
                <a:lnTo>
                  <a:pt x="4977165" y="2193182"/>
                </a:lnTo>
                <a:lnTo>
                  <a:pt x="5030601" y="2173495"/>
                </a:lnTo>
                <a:lnTo>
                  <a:pt x="5050288" y="2120058"/>
                </a:lnTo>
                <a:lnTo>
                  <a:pt x="5053101" y="2015998"/>
                </a:lnTo>
                <a:lnTo>
                  <a:pt x="5053101" y="0"/>
                </a:lnTo>
                <a:close/>
              </a:path>
            </a:pathLst>
          </a:custGeom>
          <a:solidFill>
            <a:srgbClr val="6EB43E">
              <a:alpha val="59999"/>
            </a:srgbClr>
          </a:solidFill>
        </p:spPr>
        <p:txBody>
          <a:bodyPr wrap="square" lIns="0" tIns="0" rIns="0" bIns="0" rtlCol="0"/>
          <a:lstStyle/>
          <a:p>
            <a:endParaRPr dirty="0"/>
          </a:p>
        </p:txBody>
      </p:sp>
      <p:sp>
        <p:nvSpPr>
          <p:cNvPr id="52" name="object 52"/>
          <p:cNvSpPr txBox="1"/>
          <p:nvPr/>
        </p:nvSpPr>
        <p:spPr>
          <a:xfrm>
            <a:off x="4580844" y="1336871"/>
            <a:ext cx="4586605" cy="659155"/>
          </a:xfrm>
          <a:prstGeom prst="rect">
            <a:avLst/>
          </a:prstGeom>
        </p:spPr>
        <p:txBody>
          <a:bodyPr vert="horz" wrap="square" lIns="0" tIns="12700" rIns="0" bIns="0" rtlCol="0">
            <a:spAutoFit/>
          </a:bodyPr>
          <a:lstStyle/>
          <a:p>
            <a:pPr marL="12700" marR="5080" indent="158750" algn="ctr">
              <a:lnSpc>
                <a:spcPct val="100000"/>
              </a:lnSpc>
              <a:spcBef>
                <a:spcPts val="100"/>
              </a:spcBef>
            </a:pPr>
            <a:r>
              <a:rPr lang="en-US" sz="1400" b="1" spc="-35" dirty="0">
                <a:solidFill>
                  <a:srgbClr val="004428"/>
                </a:solidFill>
                <a:latin typeface="Arial Black"/>
                <a:cs typeface="Arial Black"/>
              </a:rPr>
              <a:t>Supporting national and regional initiatives, contributing to preventing radicalization in Central Asia</a:t>
            </a:r>
            <a:endParaRPr sz="1400" dirty="0">
              <a:latin typeface="Arial Black"/>
              <a:cs typeface="Arial Black"/>
            </a:endParaRPr>
          </a:p>
        </p:txBody>
      </p:sp>
      <p:sp>
        <p:nvSpPr>
          <p:cNvPr id="53" name="object 53"/>
          <p:cNvSpPr/>
          <p:nvPr/>
        </p:nvSpPr>
        <p:spPr>
          <a:xfrm>
            <a:off x="3114967" y="0"/>
            <a:ext cx="7577455" cy="673100"/>
          </a:xfrm>
          <a:custGeom>
            <a:avLst/>
            <a:gdLst/>
            <a:ahLst/>
            <a:cxnLst/>
            <a:rect l="l" t="t" r="r" b="b"/>
            <a:pathLst>
              <a:path w="7577455" h="673100">
                <a:moveTo>
                  <a:pt x="0" y="672922"/>
                </a:moveTo>
                <a:lnTo>
                  <a:pt x="7577035" y="672922"/>
                </a:lnTo>
                <a:lnTo>
                  <a:pt x="7577035" y="0"/>
                </a:lnTo>
                <a:lnTo>
                  <a:pt x="0" y="0"/>
                </a:lnTo>
                <a:lnTo>
                  <a:pt x="0" y="672922"/>
                </a:lnTo>
                <a:close/>
              </a:path>
            </a:pathLst>
          </a:custGeom>
          <a:solidFill>
            <a:srgbClr val="FFFFFF">
              <a:alpha val="50000"/>
            </a:srgbClr>
          </a:solidFill>
        </p:spPr>
        <p:txBody>
          <a:bodyPr wrap="square" lIns="0" tIns="0" rIns="0" bIns="0" rtlCol="0"/>
          <a:lstStyle/>
          <a:p>
            <a:endParaRPr dirty="0"/>
          </a:p>
        </p:txBody>
      </p:sp>
      <p:sp>
        <p:nvSpPr>
          <p:cNvPr id="54" name="object 54"/>
          <p:cNvSpPr txBox="1"/>
          <p:nvPr/>
        </p:nvSpPr>
        <p:spPr>
          <a:xfrm>
            <a:off x="4776650" y="4795491"/>
            <a:ext cx="1580515" cy="1295226"/>
          </a:xfrm>
          <a:prstGeom prst="rect">
            <a:avLst/>
          </a:prstGeom>
        </p:spPr>
        <p:txBody>
          <a:bodyPr vert="horz" wrap="square" lIns="0" tIns="12700" rIns="0" bIns="0" rtlCol="0">
            <a:spAutoFit/>
          </a:bodyPr>
          <a:lstStyle/>
          <a:p>
            <a:pPr marL="12700">
              <a:lnSpc>
                <a:spcPct val="100000"/>
              </a:lnSpc>
              <a:spcBef>
                <a:spcPts val="100"/>
              </a:spcBef>
            </a:pPr>
            <a:r>
              <a:rPr lang="en-US" sz="1300" spc="114" dirty="0">
                <a:solidFill>
                  <a:srgbClr val="414042"/>
                </a:solidFill>
                <a:latin typeface="Tahoma"/>
                <a:cs typeface="Tahoma"/>
              </a:rPr>
              <a:t>journalists</a:t>
            </a:r>
            <a:endParaRPr sz="1300" dirty="0">
              <a:latin typeface="Tahoma"/>
              <a:cs typeface="Tahoma"/>
            </a:endParaRPr>
          </a:p>
          <a:p>
            <a:pPr marL="12700">
              <a:lnSpc>
                <a:spcPct val="100000"/>
              </a:lnSpc>
              <a:spcBef>
                <a:spcPts val="1130"/>
              </a:spcBef>
            </a:pPr>
            <a:r>
              <a:rPr lang="en-US" sz="1300" spc="110" dirty="0">
                <a:solidFill>
                  <a:srgbClr val="414042"/>
                </a:solidFill>
                <a:latin typeface="Tahoma"/>
                <a:cs typeface="Tahoma"/>
              </a:rPr>
              <a:t>activists</a:t>
            </a:r>
            <a:endParaRPr sz="1300" dirty="0">
              <a:latin typeface="Tahoma"/>
              <a:cs typeface="Tahoma"/>
            </a:endParaRPr>
          </a:p>
          <a:p>
            <a:pPr marL="12700" marR="5080">
              <a:lnSpc>
                <a:spcPct val="100000"/>
              </a:lnSpc>
              <a:spcBef>
                <a:spcPts val="1135"/>
              </a:spcBef>
            </a:pPr>
            <a:r>
              <a:rPr lang="en-US" sz="1300" spc="110" dirty="0">
                <a:solidFill>
                  <a:srgbClr val="414042"/>
                </a:solidFill>
                <a:latin typeface="Tahoma"/>
                <a:cs typeface="Tahoma"/>
              </a:rPr>
              <a:t>representatives of governmental agencies</a:t>
            </a:r>
            <a:endParaRPr sz="1300" dirty="0">
              <a:latin typeface="Tahoma"/>
              <a:cs typeface="Tahoma"/>
            </a:endParaRPr>
          </a:p>
        </p:txBody>
      </p:sp>
      <p:sp>
        <p:nvSpPr>
          <p:cNvPr id="55" name="object 55"/>
          <p:cNvSpPr txBox="1"/>
          <p:nvPr/>
        </p:nvSpPr>
        <p:spPr>
          <a:xfrm>
            <a:off x="7835171" y="5361540"/>
            <a:ext cx="2094230" cy="1295226"/>
          </a:xfrm>
          <a:prstGeom prst="rect">
            <a:avLst/>
          </a:prstGeom>
        </p:spPr>
        <p:txBody>
          <a:bodyPr vert="horz" wrap="square" lIns="0" tIns="12700" rIns="0" bIns="0" rtlCol="0">
            <a:spAutoFit/>
          </a:bodyPr>
          <a:lstStyle/>
          <a:p>
            <a:pPr marL="12700">
              <a:lnSpc>
                <a:spcPct val="100000"/>
              </a:lnSpc>
              <a:spcBef>
                <a:spcPts val="100"/>
              </a:spcBef>
            </a:pPr>
            <a:r>
              <a:rPr lang="en-US" sz="1300" spc="114" dirty="0">
                <a:solidFill>
                  <a:srgbClr val="414042"/>
                </a:solidFill>
                <a:latin typeface="Tahoma"/>
                <a:cs typeface="Tahoma"/>
              </a:rPr>
              <a:t>active citizens</a:t>
            </a:r>
            <a:endParaRPr sz="1300" dirty="0">
              <a:latin typeface="Tahoma"/>
              <a:cs typeface="Tahoma"/>
            </a:endParaRPr>
          </a:p>
          <a:p>
            <a:pPr marL="12700" marR="517525">
              <a:lnSpc>
                <a:spcPct val="100000"/>
              </a:lnSpc>
              <a:spcBef>
                <a:spcPts val="1130"/>
              </a:spcBef>
            </a:pPr>
            <a:r>
              <a:rPr lang="en-US" sz="1300" spc="110" dirty="0">
                <a:solidFill>
                  <a:srgbClr val="414042"/>
                </a:solidFill>
                <a:latin typeface="Tahoma"/>
                <a:cs typeface="Tahoma"/>
              </a:rPr>
              <a:t>representatives of governmental agencies</a:t>
            </a:r>
            <a:endParaRPr sz="1300" dirty="0">
              <a:latin typeface="Tahoma"/>
              <a:cs typeface="Tahoma"/>
            </a:endParaRPr>
          </a:p>
          <a:p>
            <a:pPr marL="12700">
              <a:lnSpc>
                <a:spcPct val="100000"/>
              </a:lnSpc>
              <a:spcBef>
                <a:spcPts val="1135"/>
              </a:spcBef>
            </a:pPr>
            <a:r>
              <a:rPr lang="en-US" sz="1300" spc="130" dirty="0">
                <a:solidFill>
                  <a:srgbClr val="414042"/>
                </a:solidFill>
                <a:latin typeface="Tahoma"/>
                <a:cs typeface="Tahoma"/>
              </a:rPr>
              <a:t>media professionals</a:t>
            </a:r>
            <a:endParaRPr sz="1300" dirty="0">
              <a:latin typeface="Tahoma"/>
              <a:cs typeface="Tahoma"/>
            </a:endParaRPr>
          </a:p>
        </p:txBody>
      </p:sp>
      <p:sp>
        <p:nvSpPr>
          <p:cNvPr id="56" name="object 56"/>
          <p:cNvSpPr/>
          <p:nvPr/>
        </p:nvSpPr>
        <p:spPr>
          <a:xfrm>
            <a:off x="4531502" y="4371553"/>
            <a:ext cx="0" cy="1866900"/>
          </a:xfrm>
          <a:custGeom>
            <a:avLst/>
            <a:gdLst/>
            <a:ahLst/>
            <a:cxnLst/>
            <a:rect l="l" t="t" r="r" b="b"/>
            <a:pathLst>
              <a:path h="1866900">
                <a:moveTo>
                  <a:pt x="0" y="0"/>
                </a:moveTo>
                <a:lnTo>
                  <a:pt x="0" y="1866747"/>
                </a:lnTo>
              </a:path>
            </a:pathLst>
          </a:custGeom>
          <a:ln w="12700">
            <a:solidFill>
              <a:srgbClr val="AFD6AB"/>
            </a:solidFill>
            <a:prstDash val="dot"/>
          </a:ln>
        </p:spPr>
        <p:txBody>
          <a:bodyPr wrap="square" lIns="0" tIns="0" rIns="0" bIns="0" rtlCol="0"/>
          <a:lstStyle/>
          <a:p>
            <a:endParaRPr dirty="0"/>
          </a:p>
        </p:txBody>
      </p:sp>
      <p:sp>
        <p:nvSpPr>
          <p:cNvPr id="57" name="object 57"/>
          <p:cNvSpPr/>
          <p:nvPr/>
        </p:nvSpPr>
        <p:spPr>
          <a:xfrm>
            <a:off x="4531502" y="4346154"/>
            <a:ext cx="0" cy="0"/>
          </a:xfrm>
          <a:custGeom>
            <a:avLst/>
            <a:gdLst/>
            <a:ahLst/>
            <a:cxnLst/>
            <a:rect l="l" t="t" r="r" b="b"/>
            <a:pathLst>
              <a:path>
                <a:moveTo>
                  <a:pt x="0" y="0"/>
                </a:moveTo>
                <a:lnTo>
                  <a:pt x="0" y="0"/>
                </a:lnTo>
              </a:path>
            </a:pathLst>
          </a:custGeom>
          <a:ln w="12700">
            <a:solidFill>
              <a:srgbClr val="AFD6AB"/>
            </a:solidFill>
          </a:ln>
        </p:spPr>
        <p:txBody>
          <a:bodyPr wrap="square" lIns="0" tIns="0" rIns="0" bIns="0" rtlCol="0"/>
          <a:lstStyle/>
          <a:p>
            <a:endParaRPr dirty="0"/>
          </a:p>
        </p:txBody>
      </p:sp>
      <p:sp>
        <p:nvSpPr>
          <p:cNvPr id="58" name="object 58"/>
          <p:cNvSpPr/>
          <p:nvPr/>
        </p:nvSpPr>
        <p:spPr>
          <a:xfrm>
            <a:off x="4531502" y="6251002"/>
            <a:ext cx="0" cy="0"/>
          </a:xfrm>
          <a:custGeom>
            <a:avLst/>
            <a:gdLst/>
            <a:ahLst/>
            <a:cxnLst/>
            <a:rect l="l" t="t" r="r" b="b"/>
            <a:pathLst>
              <a:path>
                <a:moveTo>
                  <a:pt x="0" y="0"/>
                </a:moveTo>
                <a:lnTo>
                  <a:pt x="0" y="0"/>
                </a:lnTo>
              </a:path>
            </a:pathLst>
          </a:custGeom>
          <a:ln w="12700">
            <a:solidFill>
              <a:srgbClr val="AFD6AB"/>
            </a:solidFill>
          </a:ln>
        </p:spPr>
        <p:txBody>
          <a:bodyPr wrap="square" lIns="0" tIns="0" rIns="0" bIns="0" rtlCol="0"/>
          <a:lstStyle/>
          <a:p>
            <a:endParaRPr dirty="0"/>
          </a:p>
        </p:txBody>
      </p:sp>
      <p:sp>
        <p:nvSpPr>
          <p:cNvPr id="59" name="object 59"/>
          <p:cNvSpPr/>
          <p:nvPr/>
        </p:nvSpPr>
        <p:spPr>
          <a:xfrm>
            <a:off x="4506102" y="6251004"/>
            <a:ext cx="50800" cy="50800"/>
          </a:xfrm>
          <a:custGeom>
            <a:avLst/>
            <a:gdLst/>
            <a:ahLst/>
            <a:cxnLst/>
            <a:rect l="l" t="t" r="r" b="b"/>
            <a:pathLst>
              <a:path w="50800" h="50800">
                <a:moveTo>
                  <a:pt x="25400" y="50800"/>
                </a:moveTo>
                <a:lnTo>
                  <a:pt x="35289" y="48804"/>
                </a:lnTo>
                <a:lnTo>
                  <a:pt x="43362" y="43362"/>
                </a:lnTo>
                <a:lnTo>
                  <a:pt x="48804" y="35289"/>
                </a:lnTo>
                <a:lnTo>
                  <a:pt x="50800" y="25400"/>
                </a:lnTo>
                <a:lnTo>
                  <a:pt x="48804" y="15510"/>
                </a:lnTo>
                <a:lnTo>
                  <a:pt x="43362" y="7437"/>
                </a:lnTo>
                <a:lnTo>
                  <a:pt x="35289" y="1995"/>
                </a:lnTo>
                <a:lnTo>
                  <a:pt x="25400" y="0"/>
                </a:lnTo>
                <a:lnTo>
                  <a:pt x="15510" y="1995"/>
                </a:lnTo>
                <a:lnTo>
                  <a:pt x="7437" y="7437"/>
                </a:lnTo>
                <a:lnTo>
                  <a:pt x="1995" y="15510"/>
                </a:lnTo>
                <a:lnTo>
                  <a:pt x="0" y="25400"/>
                </a:lnTo>
                <a:lnTo>
                  <a:pt x="1995" y="35289"/>
                </a:lnTo>
                <a:lnTo>
                  <a:pt x="7437" y="43362"/>
                </a:lnTo>
                <a:lnTo>
                  <a:pt x="15510" y="48804"/>
                </a:lnTo>
                <a:lnTo>
                  <a:pt x="25400" y="50800"/>
                </a:lnTo>
                <a:close/>
              </a:path>
            </a:pathLst>
          </a:custGeom>
          <a:ln w="12700">
            <a:solidFill>
              <a:srgbClr val="AFD6AB"/>
            </a:solidFill>
          </a:ln>
        </p:spPr>
        <p:txBody>
          <a:bodyPr wrap="square" lIns="0" tIns="0" rIns="0" bIns="0" rtlCol="0"/>
          <a:lstStyle/>
          <a:p>
            <a:endParaRPr dirty="0"/>
          </a:p>
        </p:txBody>
      </p:sp>
      <p:sp>
        <p:nvSpPr>
          <p:cNvPr id="60" name="object 60"/>
          <p:cNvSpPr/>
          <p:nvPr/>
        </p:nvSpPr>
        <p:spPr>
          <a:xfrm>
            <a:off x="7596372" y="4937597"/>
            <a:ext cx="0" cy="1689100"/>
          </a:xfrm>
          <a:custGeom>
            <a:avLst/>
            <a:gdLst/>
            <a:ahLst/>
            <a:cxnLst/>
            <a:rect l="l" t="t" r="r" b="b"/>
            <a:pathLst>
              <a:path h="1689100">
                <a:moveTo>
                  <a:pt x="0" y="0"/>
                </a:moveTo>
                <a:lnTo>
                  <a:pt x="0" y="1688566"/>
                </a:lnTo>
              </a:path>
            </a:pathLst>
          </a:custGeom>
          <a:ln w="12700">
            <a:solidFill>
              <a:srgbClr val="B4D686"/>
            </a:solidFill>
            <a:prstDash val="dot"/>
          </a:ln>
        </p:spPr>
        <p:txBody>
          <a:bodyPr wrap="square" lIns="0" tIns="0" rIns="0" bIns="0" rtlCol="0"/>
          <a:lstStyle/>
          <a:p>
            <a:endParaRPr dirty="0"/>
          </a:p>
        </p:txBody>
      </p:sp>
      <p:sp>
        <p:nvSpPr>
          <p:cNvPr id="61" name="object 61"/>
          <p:cNvSpPr/>
          <p:nvPr/>
        </p:nvSpPr>
        <p:spPr>
          <a:xfrm>
            <a:off x="7596372" y="4912205"/>
            <a:ext cx="0" cy="0"/>
          </a:xfrm>
          <a:custGeom>
            <a:avLst/>
            <a:gdLst/>
            <a:ahLst/>
            <a:cxnLst/>
            <a:rect l="l" t="t" r="r" b="b"/>
            <a:pathLst>
              <a:path>
                <a:moveTo>
                  <a:pt x="0" y="0"/>
                </a:moveTo>
                <a:lnTo>
                  <a:pt x="0" y="0"/>
                </a:lnTo>
              </a:path>
            </a:pathLst>
          </a:custGeom>
          <a:ln w="12700">
            <a:solidFill>
              <a:srgbClr val="B4D686"/>
            </a:solidFill>
          </a:ln>
        </p:spPr>
        <p:txBody>
          <a:bodyPr wrap="square" lIns="0" tIns="0" rIns="0" bIns="0" rtlCol="0"/>
          <a:lstStyle/>
          <a:p>
            <a:endParaRPr dirty="0"/>
          </a:p>
        </p:txBody>
      </p:sp>
      <p:sp>
        <p:nvSpPr>
          <p:cNvPr id="62" name="object 62"/>
          <p:cNvSpPr/>
          <p:nvPr/>
        </p:nvSpPr>
        <p:spPr>
          <a:xfrm>
            <a:off x="7596372" y="6638859"/>
            <a:ext cx="0" cy="0"/>
          </a:xfrm>
          <a:custGeom>
            <a:avLst/>
            <a:gdLst/>
            <a:ahLst/>
            <a:cxnLst/>
            <a:rect l="l" t="t" r="r" b="b"/>
            <a:pathLst>
              <a:path>
                <a:moveTo>
                  <a:pt x="0" y="0"/>
                </a:moveTo>
                <a:lnTo>
                  <a:pt x="0" y="0"/>
                </a:lnTo>
              </a:path>
            </a:pathLst>
          </a:custGeom>
          <a:ln w="12700">
            <a:solidFill>
              <a:srgbClr val="B4D686"/>
            </a:solidFill>
          </a:ln>
        </p:spPr>
        <p:txBody>
          <a:bodyPr wrap="square" lIns="0" tIns="0" rIns="0" bIns="0" rtlCol="0"/>
          <a:lstStyle/>
          <a:p>
            <a:endParaRPr dirty="0"/>
          </a:p>
        </p:txBody>
      </p:sp>
      <p:sp>
        <p:nvSpPr>
          <p:cNvPr id="63" name="object 63"/>
          <p:cNvSpPr/>
          <p:nvPr/>
        </p:nvSpPr>
        <p:spPr>
          <a:xfrm>
            <a:off x="7570972" y="6638856"/>
            <a:ext cx="50800" cy="50800"/>
          </a:xfrm>
          <a:custGeom>
            <a:avLst/>
            <a:gdLst/>
            <a:ahLst/>
            <a:cxnLst/>
            <a:rect l="l" t="t" r="r" b="b"/>
            <a:pathLst>
              <a:path w="50800" h="50800">
                <a:moveTo>
                  <a:pt x="25400" y="50799"/>
                </a:moveTo>
                <a:lnTo>
                  <a:pt x="35289" y="48804"/>
                </a:lnTo>
                <a:lnTo>
                  <a:pt x="43362" y="43362"/>
                </a:lnTo>
                <a:lnTo>
                  <a:pt x="48804" y="35289"/>
                </a:lnTo>
                <a:lnTo>
                  <a:pt x="50800" y="25399"/>
                </a:lnTo>
                <a:lnTo>
                  <a:pt x="48804" y="15510"/>
                </a:lnTo>
                <a:lnTo>
                  <a:pt x="43362" y="7437"/>
                </a:lnTo>
                <a:lnTo>
                  <a:pt x="35289" y="1995"/>
                </a:lnTo>
                <a:lnTo>
                  <a:pt x="25400" y="0"/>
                </a:lnTo>
                <a:lnTo>
                  <a:pt x="15510" y="1995"/>
                </a:lnTo>
                <a:lnTo>
                  <a:pt x="7437" y="7437"/>
                </a:lnTo>
                <a:lnTo>
                  <a:pt x="1995" y="15510"/>
                </a:lnTo>
                <a:lnTo>
                  <a:pt x="0" y="25399"/>
                </a:lnTo>
                <a:lnTo>
                  <a:pt x="1995" y="35289"/>
                </a:lnTo>
                <a:lnTo>
                  <a:pt x="7437" y="43362"/>
                </a:lnTo>
                <a:lnTo>
                  <a:pt x="15510" y="48804"/>
                </a:lnTo>
                <a:lnTo>
                  <a:pt x="25400" y="50799"/>
                </a:lnTo>
                <a:close/>
              </a:path>
            </a:pathLst>
          </a:custGeom>
          <a:ln w="12700">
            <a:solidFill>
              <a:srgbClr val="B4D686"/>
            </a:solidFill>
          </a:ln>
        </p:spPr>
        <p:txBody>
          <a:bodyPr wrap="square" lIns="0" tIns="0" rIns="0" bIns="0" rtlCol="0"/>
          <a:lstStyle/>
          <a:p>
            <a:endParaRPr dirty="0"/>
          </a:p>
        </p:txBody>
      </p:sp>
      <p:sp>
        <p:nvSpPr>
          <p:cNvPr id="64" name="object 64"/>
          <p:cNvSpPr/>
          <p:nvPr/>
        </p:nvSpPr>
        <p:spPr>
          <a:xfrm>
            <a:off x="4455759" y="4870937"/>
            <a:ext cx="151485" cy="151485"/>
          </a:xfrm>
          <a:prstGeom prst="rect">
            <a:avLst/>
          </a:prstGeom>
          <a:blipFill>
            <a:blip r:embed="rId3" cstate="print"/>
            <a:stretch>
              <a:fillRect/>
            </a:stretch>
          </a:blipFill>
        </p:spPr>
        <p:txBody>
          <a:bodyPr wrap="square" lIns="0" tIns="0" rIns="0" bIns="0" rtlCol="0"/>
          <a:lstStyle/>
          <a:p>
            <a:endParaRPr dirty="0"/>
          </a:p>
        </p:txBody>
      </p:sp>
      <p:sp>
        <p:nvSpPr>
          <p:cNvPr id="65" name="object 65"/>
          <p:cNvSpPr/>
          <p:nvPr/>
        </p:nvSpPr>
        <p:spPr>
          <a:xfrm>
            <a:off x="7520630" y="5424086"/>
            <a:ext cx="151485" cy="151485"/>
          </a:xfrm>
          <a:prstGeom prst="rect">
            <a:avLst/>
          </a:prstGeom>
          <a:blipFill>
            <a:blip r:embed="rId4" cstate="print"/>
            <a:stretch>
              <a:fillRect/>
            </a:stretch>
          </a:blipFill>
        </p:spPr>
        <p:txBody>
          <a:bodyPr wrap="square" lIns="0" tIns="0" rIns="0" bIns="0" rtlCol="0"/>
          <a:lstStyle/>
          <a:p>
            <a:endParaRPr dirty="0"/>
          </a:p>
        </p:txBody>
      </p:sp>
      <p:sp>
        <p:nvSpPr>
          <p:cNvPr id="66" name="object 66"/>
          <p:cNvSpPr/>
          <p:nvPr/>
        </p:nvSpPr>
        <p:spPr>
          <a:xfrm>
            <a:off x="4455759" y="5208494"/>
            <a:ext cx="151485" cy="151485"/>
          </a:xfrm>
          <a:prstGeom prst="rect">
            <a:avLst/>
          </a:prstGeom>
          <a:blipFill>
            <a:blip r:embed="rId3" cstate="print"/>
            <a:stretch>
              <a:fillRect/>
            </a:stretch>
          </a:blipFill>
        </p:spPr>
        <p:txBody>
          <a:bodyPr wrap="square" lIns="0" tIns="0" rIns="0" bIns="0" rtlCol="0"/>
          <a:lstStyle/>
          <a:p>
            <a:endParaRPr dirty="0"/>
          </a:p>
        </p:txBody>
      </p:sp>
      <p:sp>
        <p:nvSpPr>
          <p:cNvPr id="67" name="object 67"/>
          <p:cNvSpPr/>
          <p:nvPr/>
        </p:nvSpPr>
        <p:spPr>
          <a:xfrm>
            <a:off x="7520630" y="5764587"/>
            <a:ext cx="151485" cy="151485"/>
          </a:xfrm>
          <a:prstGeom prst="rect">
            <a:avLst/>
          </a:prstGeom>
          <a:blipFill>
            <a:blip r:embed="rId5" cstate="print"/>
            <a:stretch>
              <a:fillRect/>
            </a:stretch>
          </a:blipFill>
        </p:spPr>
        <p:txBody>
          <a:bodyPr wrap="square" lIns="0" tIns="0" rIns="0" bIns="0" rtlCol="0"/>
          <a:lstStyle/>
          <a:p>
            <a:endParaRPr dirty="0"/>
          </a:p>
        </p:txBody>
      </p:sp>
      <p:sp>
        <p:nvSpPr>
          <p:cNvPr id="68" name="object 68"/>
          <p:cNvSpPr/>
          <p:nvPr/>
        </p:nvSpPr>
        <p:spPr>
          <a:xfrm>
            <a:off x="4455759" y="5546051"/>
            <a:ext cx="151485" cy="151485"/>
          </a:xfrm>
          <a:prstGeom prst="rect">
            <a:avLst/>
          </a:prstGeom>
          <a:blipFill>
            <a:blip r:embed="rId3" cstate="print"/>
            <a:stretch>
              <a:fillRect/>
            </a:stretch>
          </a:blipFill>
        </p:spPr>
        <p:txBody>
          <a:bodyPr wrap="square" lIns="0" tIns="0" rIns="0" bIns="0" rtlCol="0"/>
          <a:lstStyle/>
          <a:p>
            <a:endParaRPr dirty="0"/>
          </a:p>
        </p:txBody>
      </p:sp>
      <p:sp>
        <p:nvSpPr>
          <p:cNvPr id="69" name="object 69"/>
          <p:cNvSpPr/>
          <p:nvPr/>
        </p:nvSpPr>
        <p:spPr>
          <a:xfrm>
            <a:off x="7520630" y="6310519"/>
            <a:ext cx="151485" cy="151485"/>
          </a:xfrm>
          <a:prstGeom prst="rect">
            <a:avLst/>
          </a:prstGeom>
          <a:blipFill>
            <a:blip r:embed="rId4" cstate="print"/>
            <a:stretch>
              <a:fillRect/>
            </a:stretch>
          </a:blipFill>
        </p:spPr>
        <p:txBody>
          <a:bodyPr wrap="square" lIns="0" tIns="0" rIns="0" bIns="0" rtlCol="0"/>
          <a:lstStyle/>
          <a:p>
            <a:endParaRPr dirty="0"/>
          </a:p>
        </p:txBody>
      </p:sp>
      <p:sp>
        <p:nvSpPr>
          <p:cNvPr id="70" name="object 70"/>
          <p:cNvSpPr txBox="1">
            <a:spLocks noGrp="1"/>
          </p:cNvSpPr>
          <p:nvPr>
            <p:ph type="title"/>
          </p:nvPr>
        </p:nvSpPr>
        <p:spPr>
          <a:xfrm>
            <a:off x="581999" y="1156635"/>
            <a:ext cx="1978660" cy="382270"/>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   CONCEPT	</a:t>
            </a:r>
            <a:endParaRPr sz="2350" dirty="0">
              <a:latin typeface="Arial Black"/>
              <a:cs typeface="Arial Black"/>
            </a:endParaRPr>
          </a:p>
        </p:txBody>
      </p:sp>
    </p:spTree>
    <p:extLst>
      <p:ext uri="{BB962C8B-B14F-4D97-AF65-F5344CB8AC3E}">
        <p14:creationId xmlns:p14="http://schemas.microsoft.com/office/powerpoint/2010/main" val="259076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p:nvPr/>
        </p:nvSpPr>
        <p:spPr>
          <a:xfrm>
            <a:off x="4141712" y="2999377"/>
            <a:ext cx="139065" cy="148590"/>
          </a:xfrm>
          <a:custGeom>
            <a:avLst/>
            <a:gdLst/>
            <a:ahLst/>
            <a:cxnLst/>
            <a:rect l="l" t="t" r="r" b="b"/>
            <a:pathLst>
              <a:path w="139064" h="148589">
                <a:moveTo>
                  <a:pt x="138468" y="0"/>
                </a:moveTo>
                <a:lnTo>
                  <a:pt x="107969" y="7111"/>
                </a:lnTo>
                <a:lnTo>
                  <a:pt x="72649" y="22368"/>
                </a:lnTo>
                <a:lnTo>
                  <a:pt x="38733" y="48881"/>
                </a:lnTo>
                <a:lnTo>
                  <a:pt x="12442" y="89766"/>
                </a:lnTo>
                <a:lnTo>
                  <a:pt x="0" y="148132"/>
                </a:lnTo>
              </a:path>
            </a:pathLst>
          </a:custGeom>
          <a:ln w="11430">
            <a:solidFill>
              <a:srgbClr val="AFD6AB"/>
            </a:solidFill>
            <a:prstDash val="dot"/>
          </a:ln>
        </p:spPr>
        <p:txBody>
          <a:bodyPr wrap="square" lIns="0" tIns="0" rIns="0" bIns="0" rtlCol="0"/>
          <a:lstStyle/>
          <a:p>
            <a:endParaRPr dirty="0"/>
          </a:p>
        </p:txBody>
      </p:sp>
      <p:sp>
        <p:nvSpPr>
          <p:cNvPr id="19" name="object 19"/>
          <p:cNvSpPr/>
          <p:nvPr/>
        </p:nvSpPr>
        <p:spPr>
          <a:xfrm>
            <a:off x="4141423" y="3181911"/>
            <a:ext cx="0" cy="989330"/>
          </a:xfrm>
          <a:custGeom>
            <a:avLst/>
            <a:gdLst/>
            <a:ahLst/>
            <a:cxnLst/>
            <a:rect l="l" t="t" r="r" b="b"/>
            <a:pathLst>
              <a:path h="989329">
                <a:moveTo>
                  <a:pt x="0" y="0"/>
                </a:moveTo>
                <a:lnTo>
                  <a:pt x="0" y="988771"/>
                </a:lnTo>
              </a:path>
            </a:pathLst>
          </a:custGeom>
          <a:ln w="11430">
            <a:solidFill>
              <a:srgbClr val="AFD6AB"/>
            </a:solidFill>
            <a:prstDash val="dot"/>
          </a:ln>
        </p:spPr>
        <p:txBody>
          <a:bodyPr wrap="square" lIns="0" tIns="0" rIns="0" bIns="0" rtlCol="0"/>
          <a:lstStyle/>
          <a:p>
            <a:endParaRPr dirty="0"/>
          </a:p>
        </p:txBody>
      </p:sp>
      <p:sp>
        <p:nvSpPr>
          <p:cNvPr id="20" name="object 20"/>
          <p:cNvSpPr/>
          <p:nvPr/>
        </p:nvSpPr>
        <p:spPr>
          <a:xfrm>
            <a:off x="4143619" y="4205292"/>
            <a:ext cx="148590" cy="139065"/>
          </a:xfrm>
          <a:custGeom>
            <a:avLst/>
            <a:gdLst/>
            <a:ahLst/>
            <a:cxnLst/>
            <a:rect l="l" t="t" r="r" b="b"/>
            <a:pathLst>
              <a:path w="148589" h="139064">
                <a:moveTo>
                  <a:pt x="0" y="0"/>
                </a:moveTo>
                <a:lnTo>
                  <a:pt x="7111" y="30498"/>
                </a:lnTo>
                <a:lnTo>
                  <a:pt x="22368" y="65818"/>
                </a:lnTo>
                <a:lnTo>
                  <a:pt x="48881" y="99734"/>
                </a:lnTo>
                <a:lnTo>
                  <a:pt x="89766" y="126025"/>
                </a:lnTo>
                <a:lnTo>
                  <a:pt x="148132" y="138468"/>
                </a:lnTo>
              </a:path>
            </a:pathLst>
          </a:custGeom>
          <a:ln w="11430">
            <a:solidFill>
              <a:srgbClr val="AFD6AB"/>
            </a:solidFill>
            <a:prstDash val="dot"/>
          </a:ln>
        </p:spPr>
        <p:txBody>
          <a:bodyPr wrap="square" lIns="0" tIns="0" rIns="0" bIns="0" rtlCol="0"/>
          <a:lstStyle/>
          <a:p>
            <a:endParaRPr dirty="0"/>
          </a:p>
        </p:txBody>
      </p:sp>
      <p:sp>
        <p:nvSpPr>
          <p:cNvPr id="21" name="object 21"/>
          <p:cNvSpPr/>
          <p:nvPr/>
        </p:nvSpPr>
        <p:spPr>
          <a:xfrm>
            <a:off x="4326374" y="4344048"/>
            <a:ext cx="1434465" cy="0"/>
          </a:xfrm>
          <a:custGeom>
            <a:avLst/>
            <a:gdLst/>
            <a:ahLst/>
            <a:cxnLst/>
            <a:rect l="l" t="t" r="r" b="b"/>
            <a:pathLst>
              <a:path w="1434464">
                <a:moveTo>
                  <a:pt x="0" y="0"/>
                </a:moveTo>
                <a:lnTo>
                  <a:pt x="1434439" y="0"/>
                </a:lnTo>
              </a:path>
            </a:pathLst>
          </a:custGeom>
          <a:ln w="11430">
            <a:solidFill>
              <a:srgbClr val="AFD6AB"/>
            </a:solidFill>
            <a:prstDash val="dot"/>
          </a:ln>
        </p:spPr>
        <p:txBody>
          <a:bodyPr wrap="square" lIns="0" tIns="0" rIns="0" bIns="0" rtlCol="0"/>
          <a:lstStyle/>
          <a:p>
            <a:endParaRPr dirty="0"/>
          </a:p>
        </p:txBody>
      </p:sp>
      <p:sp>
        <p:nvSpPr>
          <p:cNvPr id="22" name="object 22"/>
          <p:cNvSpPr/>
          <p:nvPr/>
        </p:nvSpPr>
        <p:spPr>
          <a:xfrm>
            <a:off x="5795528" y="4193720"/>
            <a:ext cx="139065" cy="148590"/>
          </a:xfrm>
          <a:custGeom>
            <a:avLst/>
            <a:gdLst/>
            <a:ahLst/>
            <a:cxnLst/>
            <a:rect l="l" t="t" r="r" b="b"/>
            <a:pathLst>
              <a:path w="139064" h="148589">
                <a:moveTo>
                  <a:pt x="0" y="148132"/>
                </a:moveTo>
                <a:lnTo>
                  <a:pt x="30498" y="141021"/>
                </a:lnTo>
                <a:lnTo>
                  <a:pt x="65818" y="125764"/>
                </a:lnTo>
                <a:lnTo>
                  <a:pt x="99734" y="99250"/>
                </a:lnTo>
                <a:lnTo>
                  <a:pt x="126025" y="58366"/>
                </a:lnTo>
                <a:lnTo>
                  <a:pt x="138468" y="0"/>
                </a:lnTo>
              </a:path>
            </a:pathLst>
          </a:custGeom>
          <a:ln w="11430">
            <a:solidFill>
              <a:srgbClr val="AFD6AB"/>
            </a:solidFill>
            <a:prstDash val="dot"/>
          </a:ln>
        </p:spPr>
        <p:txBody>
          <a:bodyPr wrap="square" lIns="0" tIns="0" rIns="0" bIns="0" rtlCol="0"/>
          <a:lstStyle/>
          <a:p>
            <a:endParaRPr dirty="0"/>
          </a:p>
        </p:txBody>
      </p:sp>
      <p:sp>
        <p:nvSpPr>
          <p:cNvPr id="23" name="object 23"/>
          <p:cNvSpPr/>
          <p:nvPr/>
        </p:nvSpPr>
        <p:spPr>
          <a:xfrm>
            <a:off x="5934284" y="3170547"/>
            <a:ext cx="0" cy="989330"/>
          </a:xfrm>
          <a:custGeom>
            <a:avLst/>
            <a:gdLst/>
            <a:ahLst/>
            <a:cxnLst/>
            <a:rect l="l" t="t" r="r" b="b"/>
            <a:pathLst>
              <a:path h="989329">
                <a:moveTo>
                  <a:pt x="0" y="988771"/>
                </a:moveTo>
                <a:lnTo>
                  <a:pt x="0" y="0"/>
                </a:lnTo>
              </a:path>
            </a:pathLst>
          </a:custGeom>
          <a:ln w="11430">
            <a:solidFill>
              <a:srgbClr val="AFD6AB"/>
            </a:solidFill>
            <a:prstDash val="dot"/>
          </a:ln>
        </p:spPr>
        <p:txBody>
          <a:bodyPr wrap="square" lIns="0" tIns="0" rIns="0" bIns="0" rtlCol="0"/>
          <a:lstStyle/>
          <a:p>
            <a:endParaRPr dirty="0"/>
          </a:p>
        </p:txBody>
      </p:sp>
      <p:sp>
        <p:nvSpPr>
          <p:cNvPr id="24" name="object 24"/>
          <p:cNvSpPr/>
          <p:nvPr/>
        </p:nvSpPr>
        <p:spPr>
          <a:xfrm>
            <a:off x="5783955" y="2997470"/>
            <a:ext cx="148590" cy="139065"/>
          </a:xfrm>
          <a:custGeom>
            <a:avLst/>
            <a:gdLst/>
            <a:ahLst/>
            <a:cxnLst/>
            <a:rect l="l" t="t" r="r" b="b"/>
            <a:pathLst>
              <a:path w="148589" h="139064">
                <a:moveTo>
                  <a:pt x="148132" y="138468"/>
                </a:moveTo>
                <a:lnTo>
                  <a:pt x="141021" y="107969"/>
                </a:lnTo>
                <a:lnTo>
                  <a:pt x="125764" y="72649"/>
                </a:lnTo>
                <a:lnTo>
                  <a:pt x="99250" y="38733"/>
                </a:lnTo>
                <a:lnTo>
                  <a:pt x="58366" y="12442"/>
                </a:lnTo>
                <a:lnTo>
                  <a:pt x="0" y="0"/>
                </a:lnTo>
              </a:path>
            </a:pathLst>
          </a:custGeom>
          <a:ln w="11430">
            <a:solidFill>
              <a:srgbClr val="AFD6AB"/>
            </a:solidFill>
            <a:prstDash val="dot"/>
          </a:ln>
        </p:spPr>
        <p:txBody>
          <a:bodyPr wrap="square" lIns="0" tIns="0" rIns="0" bIns="0" rtlCol="0"/>
          <a:lstStyle/>
          <a:p>
            <a:endParaRPr dirty="0"/>
          </a:p>
        </p:txBody>
      </p:sp>
      <p:sp>
        <p:nvSpPr>
          <p:cNvPr id="25" name="object 25"/>
          <p:cNvSpPr/>
          <p:nvPr/>
        </p:nvSpPr>
        <p:spPr>
          <a:xfrm>
            <a:off x="4314894" y="2997181"/>
            <a:ext cx="1434465" cy="0"/>
          </a:xfrm>
          <a:custGeom>
            <a:avLst/>
            <a:gdLst/>
            <a:ahLst/>
            <a:cxnLst/>
            <a:rect l="l" t="t" r="r" b="b"/>
            <a:pathLst>
              <a:path w="1434464">
                <a:moveTo>
                  <a:pt x="1434439" y="0"/>
                </a:moveTo>
                <a:lnTo>
                  <a:pt x="0" y="0"/>
                </a:lnTo>
              </a:path>
            </a:pathLst>
          </a:custGeom>
          <a:ln w="11430">
            <a:solidFill>
              <a:srgbClr val="AFD6AB"/>
            </a:solidFill>
            <a:prstDash val="dot"/>
          </a:ln>
        </p:spPr>
        <p:txBody>
          <a:bodyPr wrap="square" lIns="0" tIns="0" rIns="0" bIns="0" rtlCol="0"/>
          <a:lstStyle/>
          <a:p>
            <a:endParaRPr dirty="0"/>
          </a:p>
        </p:txBody>
      </p:sp>
      <p:sp>
        <p:nvSpPr>
          <p:cNvPr id="26" name="object 26"/>
          <p:cNvSpPr/>
          <p:nvPr/>
        </p:nvSpPr>
        <p:spPr>
          <a:xfrm>
            <a:off x="4141423" y="315918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27" name="object 27"/>
          <p:cNvSpPr/>
          <p:nvPr/>
        </p:nvSpPr>
        <p:spPr>
          <a:xfrm>
            <a:off x="4141423" y="418205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28" name="object 28"/>
          <p:cNvSpPr/>
          <p:nvPr/>
        </p:nvSpPr>
        <p:spPr>
          <a:xfrm>
            <a:off x="4303424" y="4344054"/>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29" name="object 29"/>
          <p:cNvSpPr/>
          <p:nvPr/>
        </p:nvSpPr>
        <p:spPr>
          <a:xfrm>
            <a:off x="5772280" y="4344054"/>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0" name="object 30"/>
          <p:cNvSpPr/>
          <p:nvPr/>
        </p:nvSpPr>
        <p:spPr>
          <a:xfrm>
            <a:off x="5934281" y="418205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1" name="object 31"/>
          <p:cNvSpPr/>
          <p:nvPr/>
        </p:nvSpPr>
        <p:spPr>
          <a:xfrm>
            <a:off x="5934281" y="3159182"/>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2" name="object 32"/>
          <p:cNvSpPr/>
          <p:nvPr/>
        </p:nvSpPr>
        <p:spPr>
          <a:xfrm>
            <a:off x="5772280" y="2997181"/>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3" name="object 33"/>
          <p:cNvSpPr/>
          <p:nvPr/>
        </p:nvSpPr>
        <p:spPr>
          <a:xfrm>
            <a:off x="4303424" y="2997181"/>
            <a:ext cx="0" cy="0"/>
          </a:xfrm>
          <a:custGeom>
            <a:avLst/>
            <a:gdLst/>
            <a:ahLst/>
            <a:cxnLst/>
            <a:rect l="l" t="t" r="r" b="b"/>
            <a:pathLst>
              <a:path>
                <a:moveTo>
                  <a:pt x="0" y="0"/>
                </a:moveTo>
                <a:lnTo>
                  <a:pt x="0" y="0"/>
                </a:lnTo>
              </a:path>
            </a:pathLst>
          </a:custGeom>
          <a:ln w="11430">
            <a:solidFill>
              <a:srgbClr val="AFD6AB"/>
            </a:solidFill>
          </a:ln>
        </p:spPr>
        <p:txBody>
          <a:bodyPr wrap="square" lIns="0" tIns="0" rIns="0" bIns="0" rtlCol="0"/>
          <a:lstStyle/>
          <a:p>
            <a:endParaRPr dirty="0"/>
          </a:p>
        </p:txBody>
      </p:sp>
      <p:sp>
        <p:nvSpPr>
          <p:cNvPr id="35" name="object 35"/>
          <p:cNvSpPr/>
          <p:nvPr/>
        </p:nvSpPr>
        <p:spPr>
          <a:xfrm>
            <a:off x="4264906" y="3091275"/>
            <a:ext cx="1546225" cy="1158875"/>
          </a:xfrm>
          <a:custGeom>
            <a:avLst/>
            <a:gdLst/>
            <a:ahLst/>
            <a:cxnLst/>
            <a:rect l="l" t="t" r="r" b="b"/>
            <a:pathLst>
              <a:path w="1546225" h="1158875">
                <a:moveTo>
                  <a:pt x="1383893" y="0"/>
                </a:moveTo>
                <a:lnTo>
                  <a:pt x="162001" y="0"/>
                </a:lnTo>
                <a:lnTo>
                  <a:pt x="68344" y="2531"/>
                </a:lnTo>
                <a:lnTo>
                  <a:pt x="20250" y="20250"/>
                </a:lnTo>
                <a:lnTo>
                  <a:pt x="2531" y="68344"/>
                </a:lnTo>
                <a:lnTo>
                  <a:pt x="0" y="162001"/>
                </a:lnTo>
                <a:lnTo>
                  <a:pt x="0" y="996683"/>
                </a:lnTo>
                <a:lnTo>
                  <a:pt x="2531" y="1090340"/>
                </a:lnTo>
                <a:lnTo>
                  <a:pt x="20250" y="1138434"/>
                </a:lnTo>
                <a:lnTo>
                  <a:pt x="68344" y="1156153"/>
                </a:lnTo>
                <a:lnTo>
                  <a:pt x="162001" y="1158684"/>
                </a:lnTo>
                <a:lnTo>
                  <a:pt x="1383893" y="1158684"/>
                </a:lnTo>
                <a:lnTo>
                  <a:pt x="1477550" y="1156153"/>
                </a:lnTo>
                <a:lnTo>
                  <a:pt x="1525644" y="1138434"/>
                </a:lnTo>
                <a:lnTo>
                  <a:pt x="1543363" y="1090340"/>
                </a:lnTo>
                <a:lnTo>
                  <a:pt x="1545894" y="996683"/>
                </a:lnTo>
                <a:lnTo>
                  <a:pt x="1545894" y="162001"/>
                </a:lnTo>
                <a:lnTo>
                  <a:pt x="1543363" y="68344"/>
                </a:lnTo>
                <a:lnTo>
                  <a:pt x="1525644" y="20250"/>
                </a:lnTo>
                <a:lnTo>
                  <a:pt x="1477550" y="2531"/>
                </a:lnTo>
                <a:lnTo>
                  <a:pt x="1383893" y="0"/>
                </a:lnTo>
                <a:close/>
              </a:path>
            </a:pathLst>
          </a:custGeom>
          <a:solidFill>
            <a:srgbClr val="AFD6AB"/>
          </a:solidFill>
        </p:spPr>
        <p:txBody>
          <a:bodyPr wrap="square" lIns="0" tIns="0" rIns="0" bIns="0" rtlCol="0"/>
          <a:lstStyle/>
          <a:p>
            <a:endParaRPr dirty="0"/>
          </a:p>
        </p:txBody>
      </p:sp>
      <p:sp>
        <p:nvSpPr>
          <p:cNvPr id="37" name="object 37"/>
          <p:cNvSpPr/>
          <p:nvPr/>
        </p:nvSpPr>
        <p:spPr>
          <a:xfrm>
            <a:off x="4889049" y="2574001"/>
            <a:ext cx="297815" cy="225425"/>
          </a:xfrm>
          <a:custGeom>
            <a:avLst/>
            <a:gdLst/>
            <a:ahLst/>
            <a:cxnLst/>
            <a:rect l="l" t="t" r="r" b="b"/>
            <a:pathLst>
              <a:path w="297814" h="225425">
                <a:moveTo>
                  <a:pt x="297611" y="0"/>
                </a:moveTo>
                <a:lnTo>
                  <a:pt x="0" y="0"/>
                </a:lnTo>
                <a:lnTo>
                  <a:pt x="148805" y="224980"/>
                </a:lnTo>
                <a:lnTo>
                  <a:pt x="297611" y="0"/>
                </a:lnTo>
                <a:close/>
              </a:path>
            </a:pathLst>
          </a:custGeom>
          <a:solidFill>
            <a:srgbClr val="6EB43E">
              <a:alpha val="59999"/>
            </a:srgbClr>
          </a:solidFill>
        </p:spPr>
        <p:txBody>
          <a:bodyPr wrap="square" lIns="0" tIns="0" rIns="0" bIns="0" rtlCol="0"/>
          <a:lstStyle/>
          <a:p>
            <a:endParaRPr dirty="0"/>
          </a:p>
        </p:txBody>
      </p:sp>
      <p:sp>
        <p:nvSpPr>
          <p:cNvPr id="38" name="object 38"/>
          <p:cNvSpPr txBox="1"/>
          <p:nvPr/>
        </p:nvSpPr>
        <p:spPr>
          <a:xfrm>
            <a:off x="4500636" y="3357026"/>
            <a:ext cx="1083310" cy="412934"/>
          </a:xfrm>
          <a:prstGeom prst="rect">
            <a:avLst/>
          </a:prstGeom>
        </p:spPr>
        <p:txBody>
          <a:bodyPr vert="horz" wrap="square" lIns="0" tIns="12700" rIns="0" bIns="0" rtlCol="0">
            <a:spAutoFit/>
          </a:bodyPr>
          <a:lstStyle/>
          <a:p>
            <a:pPr marL="12700" marR="5080" indent="20320" algn="ctr">
              <a:lnSpc>
                <a:spcPct val="100000"/>
              </a:lnSpc>
              <a:spcBef>
                <a:spcPts val="100"/>
              </a:spcBef>
            </a:pPr>
            <a:r>
              <a:rPr lang="en-US" sz="1300" spc="150" dirty="0">
                <a:solidFill>
                  <a:srgbClr val="004428"/>
                </a:solidFill>
                <a:latin typeface="Tahoma"/>
                <a:cs typeface="Tahoma"/>
              </a:rPr>
              <a:t>Capacity building</a:t>
            </a:r>
            <a:endParaRPr sz="1300" dirty="0">
              <a:latin typeface="Tahoma"/>
              <a:cs typeface="Tahoma"/>
            </a:endParaRPr>
          </a:p>
        </p:txBody>
      </p:sp>
      <p:sp>
        <p:nvSpPr>
          <p:cNvPr id="41" name="object 41"/>
          <p:cNvSpPr/>
          <p:nvPr/>
        </p:nvSpPr>
        <p:spPr>
          <a:xfrm>
            <a:off x="5037853" y="2298606"/>
            <a:ext cx="0" cy="275590"/>
          </a:xfrm>
          <a:custGeom>
            <a:avLst/>
            <a:gdLst/>
            <a:ahLst/>
            <a:cxnLst/>
            <a:rect l="l" t="t" r="r" b="b"/>
            <a:pathLst>
              <a:path h="275589">
                <a:moveTo>
                  <a:pt x="0" y="275399"/>
                </a:moveTo>
                <a:lnTo>
                  <a:pt x="0" y="0"/>
                </a:lnTo>
              </a:path>
            </a:pathLst>
          </a:custGeom>
          <a:ln w="12700">
            <a:solidFill>
              <a:srgbClr val="6EB43E"/>
            </a:solidFill>
          </a:ln>
        </p:spPr>
        <p:txBody>
          <a:bodyPr wrap="square" lIns="0" tIns="0" rIns="0" bIns="0" rtlCol="0"/>
          <a:lstStyle/>
          <a:p>
            <a:endParaRPr dirty="0"/>
          </a:p>
        </p:txBody>
      </p:sp>
      <p:sp>
        <p:nvSpPr>
          <p:cNvPr id="42" name="object 42"/>
          <p:cNvSpPr/>
          <p:nvPr/>
        </p:nvSpPr>
        <p:spPr>
          <a:xfrm>
            <a:off x="4030332" y="672922"/>
            <a:ext cx="0" cy="1438910"/>
          </a:xfrm>
          <a:custGeom>
            <a:avLst/>
            <a:gdLst/>
            <a:ahLst/>
            <a:cxnLst/>
            <a:rect l="l" t="t" r="r" b="b"/>
            <a:pathLst>
              <a:path h="1438910">
                <a:moveTo>
                  <a:pt x="0" y="0"/>
                </a:moveTo>
                <a:lnTo>
                  <a:pt x="0" y="1438372"/>
                </a:lnTo>
              </a:path>
            </a:pathLst>
          </a:custGeom>
          <a:ln w="12700">
            <a:solidFill>
              <a:srgbClr val="6EB43E"/>
            </a:solidFill>
          </a:ln>
        </p:spPr>
        <p:txBody>
          <a:bodyPr wrap="square" lIns="0" tIns="0" rIns="0" bIns="0" rtlCol="0"/>
          <a:lstStyle/>
          <a:p>
            <a:endParaRPr dirty="0"/>
          </a:p>
        </p:txBody>
      </p:sp>
      <p:sp>
        <p:nvSpPr>
          <p:cNvPr id="43" name="object 43"/>
          <p:cNvSpPr/>
          <p:nvPr/>
        </p:nvSpPr>
        <p:spPr>
          <a:xfrm>
            <a:off x="4032773" y="2149830"/>
            <a:ext cx="165100" cy="154305"/>
          </a:xfrm>
          <a:custGeom>
            <a:avLst/>
            <a:gdLst/>
            <a:ahLst/>
            <a:cxnLst/>
            <a:rect l="l" t="t" r="r" b="b"/>
            <a:pathLst>
              <a:path w="165100" h="154305">
                <a:moveTo>
                  <a:pt x="0" y="0"/>
                </a:moveTo>
                <a:lnTo>
                  <a:pt x="7899" y="33887"/>
                </a:lnTo>
                <a:lnTo>
                  <a:pt x="24848" y="73131"/>
                </a:lnTo>
                <a:lnTo>
                  <a:pt x="54307" y="110817"/>
                </a:lnTo>
                <a:lnTo>
                  <a:pt x="99731" y="140028"/>
                </a:lnTo>
                <a:lnTo>
                  <a:pt x="164579" y="153847"/>
                </a:lnTo>
              </a:path>
            </a:pathLst>
          </a:custGeom>
          <a:ln w="12700">
            <a:solidFill>
              <a:srgbClr val="6EB43E"/>
            </a:solidFill>
            <a:prstDash val="dot"/>
          </a:ln>
        </p:spPr>
        <p:txBody>
          <a:bodyPr wrap="square" lIns="0" tIns="0" rIns="0" bIns="0" rtlCol="0"/>
          <a:lstStyle/>
          <a:p>
            <a:endParaRPr dirty="0"/>
          </a:p>
        </p:txBody>
      </p:sp>
      <p:sp>
        <p:nvSpPr>
          <p:cNvPr id="44" name="object 44"/>
          <p:cNvSpPr/>
          <p:nvPr/>
        </p:nvSpPr>
        <p:spPr>
          <a:xfrm>
            <a:off x="4235779" y="2304004"/>
            <a:ext cx="5280660" cy="0"/>
          </a:xfrm>
          <a:custGeom>
            <a:avLst/>
            <a:gdLst/>
            <a:ahLst/>
            <a:cxnLst/>
            <a:rect l="l" t="t" r="r" b="b"/>
            <a:pathLst>
              <a:path w="5280659">
                <a:moveTo>
                  <a:pt x="0" y="0"/>
                </a:moveTo>
                <a:lnTo>
                  <a:pt x="5280063" y="0"/>
                </a:lnTo>
              </a:path>
            </a:pathLst>
          </a:custGeom>
          <a:ln w="12700">
            <a:solidFill>
              <a:srgbClr val="6EB43E"/>
            </a:solidFill>
            <a:prstDash val="dot"/>
          </a:ln>
        </p:spPr>
        <p:txBody>
          <a:bodyPr wrap="square" lIns="0" tIns="0" rIns="0" bIns="0" rtlCol="0"/>
          <a:lstStyle/>
          <a:p>
            <a:endParaRPr dirty="0"/>
          </a:p>
        </p:txBody>
      </p:sp>
      <p:sp>
        <p:nvSpPr>
          <p:cNvPr id="45" name="object 45"/>
          <p:cNvSpPr/>
          <p:nvPr/>
        </p:nvSpPr>
        <p:spPr>
          <a:xfrm>
            <a:off x="9554388" y="2136984"/>
            <a:ext cx="154305" cy="165100"/>
          </a:xfrm>
          <a:custGeom>
            <a:avLst/>
            <a:gdLst/>
            <a:ahLst/>
            <a:cxnLst/>
            <a:rect l="l" t="t" r="r" b="b"/>
            <a:pathLst>
              <a:path w="154304" h="165100">
                <a:moveTo>
                  <a:pt x="0" y="164579"/>
                </a:moveTo>
                <a:lnTo>
                  <a:pt x="33887" y="156680"/>
                </a:lnTo>
                <a:lnTo>
                  <a:pt x="73131" y="139730"/>
                </a:lnTo>
                <a:lnTo>
                  <a:pt x="110817" y="110272"/>
                </a:lnTo>
                <a:lnTo>
                  <a:pt x="140028" y="64847"/>
                </a:lnTo>
                <a:lnTo>
                  <a:pt x="153847" y="0"/>
                </a:lnTo>
              </a:path>
            </a:pathLst>
          </a:custGeom>
          <a:ln w="12700">
            <a:solidFill>
              <a:srgbClr val="6EB43E"/>
            </a:solidFill>
            <a:prstDash val="dot"/>
          </a:ln>
        </p:spPr>
        <p:txBody>
          <a:bodyPr wrap="square" lIns="0" tIns="0" rIns="0" bIns="0" rtlCol="0"/>
          <a:lstStyle/>
          <a:p>
            <a:endParaRPr dirty="0"/>
          </a:p>
        </p:txBody>
      </p:sp>
      <p:sp>
        <p:nvSpPr>
          <p:cNvPr id="46" name="object 46"/>
          <p:cNvSpPr/>
          <p:nvPr/>
        </p:nvSpPr>
        <p:spPr>
          <a:xfrm>
            <a:off x="9708563" y="672922"/>
            <a:ext cx="0" cy="1426210"/>
          </a:xfrm>
          <a:custGeom>
            <a:avLst/>
            <a:gdLst/>
            <a:ahLst/>
            <a:cxnLst/>
            <a:rect l="l" t="t" r="r" b="b"/>
            <a:pathLst>
              <a:path h="1426210">
                <a:moveTo>
                  <a:pt x="0" y="0"/>
                </a:moveTo>
                <a:lnTo>
                  <a:pt x="0" y="1425670"/>
                </a:lnTo>
              </a:path>
            </a:pathLst>
          </a:custGeom>
          <a:ln w="12700">
            <a:solidFill>
              <a:srgbClr val="6EB43E"/>
            </a:solidFill>
          </a:ln>
        </p:spPr>
        <p:txBody>
          <a:bodyPr wrap="square" lIns="0" tIns="0" rIns="0" bIns="0" rtlCol="0"/>
          <a:lstStyle/>
          <a:p>
            <a:endParaRPr dirty="0"/>
          </a:p>
        </p:txBody>
      </p:sp>
      <p:sp>
        <p:nvSpPr>
          <p:cNvPr id="47" name="object 47"/>
          <p:cNvSpPr/>
          <p:nvPr/>
        </p:nvSpPr>
        <p:spPr>
          <a:xfrm>
            <a:off x="0" y="12"/>
            <a:ext cx="3115310" cy="673100"/>
          </a:xfrm>
          <a:custGeom>
            <a:avLst/>
            <a:gdLst/>
            <a:ahLst/>
            <a:cxnLst/>
            <a:rect l="l" t="t" r="r" b="b"/>
            <a:pathLst>
              <a:path w="3115310" h="673100">
                <a:moveTo>
                  <a:pt x="0" y="672909"/>
                </a:moveTo>
                <a:lnTo>
                  <a:pt x="3114954" y="672909"/>
                </a:lnTo>
                <a:lnTo>
                  <a:pt x="3114954" y="0"/>
                </a:lnTo>
                <a:lnTo>
                  <a:pt x="0" y="0"/>
                </a:lnTo>
                <a:lnTo>
                  <a:pt x="0" y="672909"/>
                </a:lnTo>
                <a:close/>
              </a:path>
            </a:pathLst>
          </a:custGeom>
          <a:solidFill>
            <a:srgbClr val="002D61"/>
          </a:solidFill>
        </p:spPr>
        <p:txBody>
          <a:bodyPr wrap="square" lIns="0" tIns="0" rIns="0" bIns="0" rtlCol="0"/>
          <a:lstStyle/>
          <a:p>
            <a:endParaRPr dirty="0"/>
          </a:p>
        </p:txBody>
      </p:sp>
      <p:sp>
        <p:nvSpPr>
          <p:cNvPr id="48" name="object 48"/>
          <p:cNvSpPr/>
          <p:nvPr/>
        </p:nvSpPr>
        <p:spPr>
          <a:xfrm>
            <a:off x="0" y="6887082"/>
            <a:ext cx="3115310" cy="673100"/>
          </a:xfrm>
          <a:custGeom>
            <a:avLst/>
            <a:gdLst/>
            <a:ahLst/>
            <a:cxnLst/>
            <a:rect l="l" t="t" r="r" b="b"/>
            <a:pathLst>
              <a:path w="3115310" h="673100">
                <a:moveTo>
                  <a:pt x="0" y="672922"/>
                </a:moveTo>
                <a:lnTo>
                  <a:pt x="3114954" y="672922"/>
                </a:lnTo>
                <a:lnTo>
                  <a:pt x="3114954" y="0"/>
                </a:lnTo>
                <a:lnTo>
                  <a:pt x="0" y="0"/>
                </a:lnTo>
                <a:lnTo>
                  <a:pt x="0" y="672922"/>
                </a:lnTo>
                <a:close/>
              </a:path>
            </a:pathLst>
          </a:custGeom>
          <a:solidFill>
            <a:srgbClr val="002D61"/>
          </a:solidFill>
        </p:spPr>
        <p:txBody>
          <a:bodyPr wrap="square" lIns="0" tIns="0" rIns="0" bIns="0" rtlCol="0"/>
          <a:lstStyle/>
          <a:p>
            <a:endParaRPr dirty="0"/>
          </a:p>
        </p:txBody>
      </p:sp>
      <p:sp>
        <p:nvSpPr>
          <p:cNvPr id="49" name="object 49"/>
          <p:cNvSpPr/>
          <p:nvPr/>
        </p:nvSpPr>
        <p:spPr>
          <a:xfrm>
            <a:off x="0" y="672922"/>
            <a:ext cx="3115310" cy="6214745"/>
          </a:xfrm>
          <a:custGeom>
            <a:avLst/>
            <a:gdLst/>
            <a:ahLst/>
            <a:cxnLst/>
            <a:rect l="l" t="t" r="r" b="b"/>
            <a:pathLst>
              <a:path w="3115310" h="6214745">
                <a:moveTo>
                  <a:pt x="0" y="6214160"/>
                </a:moveTo>
                <a:lnTo>
                  <a:pt x="3114954" y="6214160"/>
                </a:lnTo>
                <a:lnTo>
                  <a:pt x="3114954" y="0"/>
                </a:lnTo>
                <a:lnTo>
                  <a:pt x="0" y="0"/>
                </a:lnTo>
                <a:lnTo>
                  <a:pt x="0" y="6214160"/>
                </a:lnTo>
                <a:close/>
              </a:path>
            </a:pathLst>
          </a:custGeom>
          <a:solidFill>
            <a:srgbClr val="0D5CAB"/>
          </a:solidFill>
        </p:spPr>
        <p:txBody>
          <a:bodyPr wrap="square" lIns="0" tIns="0" rIns="0" bIns="0" rtlCol="0"/>
          <a:lstStyle/>
          <a:p>
            <a:endParaRPr dirty="0"/>
          </a:p>
        </p:txBody>
      </p:sp>
      <p:sp>
        <p:nvSpPr>
          <p:cNvPr id="50" name="object 50"/>
          <p:cNvSpPr/>
          <p:nvPr/>
        </p:nvSpPr>
        <p:spPr>
          <a:xfrm>
            <a:off x="1348254" y="5104010"/>
            <a:ext cx="1549340" cy="1624244"/>
          </a:xfrm>
          <a:prstGeom prst="rect">
            <a:avLst/>
          </a:prstGeom>
          <a:blipFill>
            <a:blip r:embed="rId2" cstate="print"/>
            <a:stretch>
              <a:fillRect/>
            </a:stretch>
          </a:blipFill>
        </p:spPr>
        <p:txBody>
          <a:bodyPr wrap="square" lIns="0" tIns="0" rIns="0" bIns="0" rtlCol="0"/>
          <a:lstStyle/>
          <a:p>
            <a:endParaRPr dirty="0"/>
          </a:p>
        </p:txBody>
      </p:sp>
      <p:sp>
        <p:nvSpPr>
          <p:cNvPr id="51" name="object 51"/>
          <p:cNvSpPr/>
          <p:nvPr/>
        </p:nvSpPr>
        <p:spPr>
          <a:xfrm>
            <a:off x="4342895" y="5"/>
            <a:ext cx="5053330" cy="2196465"/>
          </a:xfrm>
          <a:custGeom>
            <a:avLst/>
            <a:gdLst/>
            <a:ahLst/>
            <a:cxnLst/>
            <a:rect l="l" t="t" r="r" b="b"/>
            <a:pathLst>
              <a:path w="5053330" h="2196465">
                <a:moveTo>
                  <a:pt x="5053101" y="0"/>
                </a:moveTo>
                <a:lnTo>
                  <a:pt x="0" y="0"/>
                </a:lnTo>
                <a:lnTo>
                  <a:pt x="0" y="2015998"/>
                </a:lnTo>
                <a:lnTo>
                  <a:pt x="2812" y="2120058"/>
                </a:lnTo>
                <a:lnTo>
                  <a:pt x="22499" y="2173495"/>
                </a:lnTo>
                <a:lnTo>
                  <a:pt x="75936" y="2193182"/>
                </a:lnTo>
                <a:lnTo>
                  <a:pt x="179997" y="2195995"/>
                </a:lnTo>
                <a:lnTo>
                  <a:pt x="4873104" y="2195995"/>
                </a:lnTo>
                <a:lnTo>
                  <a:pt x="4977165" y="2193182"/>
                </a:lnTo>
                <a:lnTo>
                  <a:pt x="5030601" y="2173495"/>
                </a:lnTo>
                <a:lnTo>
                  <a:pt x="5050288" y="2120058"/>
                </a:lnTo>
                <a:lnTo>
                  <a:pt x="5053101" y="2015998"/>
                </a:lnTo>
                <a:lnTo>
                  <a:pt x="5053101" y="0"/>
                </a:lnTo>
                <a:close/>
              </a:path>
            </a:pathLst>
          </a:custGeom>
          <a:solidFill>
            <a:srgbClr val="6EB43E">
              <a:alpha val="59999"/>
            </a:srgbClr>
          </a:solidFill>
        </p:spPr>
        <p:txBody>
          <a:bodyPr wrap="square" lIns="0" tIns="0" rIns="0" bIns="0" rtlCol="0"/>
          <a:lstStyle/>
          <a:p>
            <a:endParaRPr dirty="0"/>
          </a:p>
        </p:txBody>
      </p:sp>
      <p:sp>
        <p:nvSpPr>
          <p:cNvPr id="52" name="object 52"/>
          <p:cNvSpPr txBox="1"/>
          <p:nvPr/>
        </p:nvSpPr>
        <p:spPr>
          <a:xfrm>
            <a:off x="4580844" y="1336871"/>
            <a:ext cx="4586605" cy="659155"/>
          </a:xfrm>
          <a:prstGeom prst="rect">
            <a:avLst/>
          </a:prstGeom>
        </p:spPr>
        <p:txBody>
          <a:bodyPr vert="horz" wrap="square" lIns="0" tIns="12700" rIns="0" bIns="0" rtlCol="0">
            <a:spAutoFit/>
          </a:bodyPr>
          <a:lstStyle/>
          <a:p>
            <a:pPr marL="12700" marR="5080" indent="158750" algn="ctr">
              <a:lnSpc>
                <a:spcPct val="100000"/>
              </a:lnSpc>
              <a:spcBef>
                <a:spcPts val="100"/>
              </a:spcBef>
            </a:pPr>
            <a:r>
              <a:rPr lang="en-US" sz="1400" b="1" spc="-35" dirty="0">
                <a:solidFill>
                  <a:srgbClr val="004428"/>
                </a:solidFill>
                <a:latin typeface="Arial Black"/>
                <a:cs typeface="Arial Black"/>
              </a:rPr>
              <a:t>Supporting national and regional initiatives, contributing to preventing radicalization in Central Asia</a:t>
            </a:r>
            <a:endParaRPr sz="1400" dirty="0">
              <a:latin typeface="Arial Black"/>
              <a:cs typeface="Arial Black"/>
            </a:endParaRPr>
          </a:p>
        </p:txBody>
      </p:sp>
      <p:sp>
        <p:nvSpPr>
          <p:cNvPr id="53" name="object 53"/>
          <p:cNvSpPr/>
          <p:nvPr/>
        </p:nvSpPr>
        <p:spPr>
          <a:xfrm>
            <a:off x="3114967" y="0"/>
            <a:ext cx="7577455" cy="673100"/>
          </a:xfrm>
          <a:custGeom>
            <a:avLst/>
            <a:gdLst/>
            <a:ahLst/>
            <a:cxnLst/>
            <a:rect l="l" t="t" r="r" b="b"/>
            <a:pathLst>
              <a:path w="7577455" h="673100">
                <a:moveTo>
                  <a:pt x="0" y="672922"/>
                </a:moveTo>
                <a:lnTo>
                  <a:pt x="7577035" y="672922"/>
                </a:lnTo>
                <a:lnTo>
                  <a:pt x="7577035" y="0"/>
                </a:lnTo>
                <a:lnTo>
                  <a:pt x="0" y="0"/>
                </a:lnTo>
                <a:lnTo>
                  <a:pt x="0" y="672922"/>
                </a:lnTo>
                <a:close/>
              </a:path>
            </a:pathLst>
          </a:custGeom>
          <a:solidFill>
            <a:srgbClr val="FFFFFF">
              <a:alpha val="50000"/>
            </a:srgbClr>
          </a:solidFill>
        </p:spPr>
        <p:txBody>
          <a:bodyPr wrap="square" lIns="0" tIns="0" rIns="0" bIns="0" rtlCol="0"/>
          <a:lstStyle/>
          <a:p>
            <a:endParaRPr dirty="0"/>
          </a:p>
        </p:txBody>
      </p:sp>
      <p:sp>
        <p:nvSpPr>
          <p:cNvPr id="54" name="object 54"/>
          <p:cNvSpPr txBox="1"/>
          <p:nvPr/>
        </p:nvSpPr>
        <p:spPr>
          <a:xfrm>
            <a:off x="4776650" y="4795491"/>
            <a:ext cx="1580515" cy="1295226"/>
          </a:xfrm>
          <a:prstGeom prst="rect">
            <a:avLst/>
          </a:prstGeom>
        </p:spPr>
        <p:txBody>
          <a:bodyPr vert="horz" wrap="square" lIns="0" tIns="12700" rIns="0" bIns="0" rtlCol="0">
            <a:spAutoFit/>
          </a:bodyPr>
          <a:lstStyle/>
          <a:p>
            <a:pPr marL="12700">
              <a:lnSpc>
                <a:spcPct val="100000"/>
              </a:lnSpc>
              <a:spcBef>
                <a:spcPts val="100"/>
              </a:spcBef>
            </a:pPr>
            <a:r>
              <a:rPr lang="en-US" sz="1300" spc="114" dirty="0">
                <a:solidFill>
                  <a:srgbClr val="414042"/>
                </a:solidFill>
                <a:latin typeface="Tahoma"/>
                <a:cs typeface="Tahoma"/>
              </a:rPr>
              <a:t>journalists</a:t>
            </a:r>
            <a:endParaRPr sz="1300" dirty="0">
              <a:latin typeface="Tahoma"/>
              <a:cs typeface="Tahoma"/>
            </a:endParaRPr>
          </a:p>
          <a:p>
            <a:pPr marL="12700">
              <a:lnSpc>
                <a:spcPct val="100000"/>
              </a:lnSpc>
              <a:spcBef>
                <a:spcPts val="1130"/>
              </a:spcBef>
            </a:pPr>
            <a:r>
              <a:rPr lang="en-US" sz="1300" spc="110" dirty="0">
                <a:solidFill>
                  <a:srgbClr val="414042"/>
                </a:solidFill>
                <a:latin typeface="Tahoma"/>
                <a:cs typeface="Tahoma"/>
              </a:rPr>
              <a:t>activists</a:t>
            </a:r>
            <a:endParaRPr sz="1300" dirty="0">
              <a:latin typeface="Tahoma"/>
              <a:cs typeface="Tahoma"/>
            </a:endParaRPr>
          </a:p>
          <a:p>
            <a:pPr marL="12700" marR="5080">
              <a:lnSpc>
                <a:spcPct val="100000"/>
              </a:lnSpc>
              <a:spcBef>
                <a:spcPts val="1135"/>
              </a:spcBef>
            </a:pPr>
            <a:r>
              <a:rPr lang="en-US" sz="1300" spc="110" dirty="0">
                <a:solidFill>
                  <a:srgbClr val="414042"/>
                </a:solidFill>
                <a:latin typeface="Tahoma"/>
                <a:cs typeface="Tahoma"/>
              </a:rPr>
              <a:t>representatives of governmental agencies</a:t>
            </a:r>
            <a:endParaRPr sz="1300" dirty="0">
              <a:latin typeface="Tahoma"/>
              <a:cs typeface="Tahoma"/>
            </a:endParaRPr>
          </a:p>
        </p:txBody>
      </p:sp>
      <p:sp>
        <p:nvSpPr>
          <p:cNvPr id="56" name="object 56"/>
          <p:cNvSpPr/>
          <p:nvPr/>
        </p:nvSpPr>
        <p:spPr>
          <a:xfrm>
            <a:off x="4531502" y="4371553"/>
            <a:ext cx="0" cy="1866900"/>
          </a:xfrm>
          <a:custGeom>
            <a:avLst/>
            <a:gdLst/>
            <a:ahLst/>
            <a:cxnLst/>
            <a:rect l="l" t="t" r="r" b="b"/>
            <a:pathLst>
              <a:path h="1866900">
                <a:moveTo>
                  <a:pt x="0" y="0"/>
                </a:moveTo>
                <a:lnTo>
                  <a:pt x="0" y="1866747"/>
                </a:lnTo>
              </a:path>
            </a:pathLst>
          </a:custGeom>
          <a:ln w="12700">
            <a:solidFill>
              <a:srgbClr val="AFD6AB"/>
            </a:solidFill>
            <a:prstDash val="dot"/>
          </a:ln>
        </p:spPr>
        <p:txBody>
          <a:bodyPr wrap="square" lIns="0" tIns="0" rIns="0" bIns="0" rtlCol="0"/>
          <a:lstStyle/>
          <a:p>
            <a:endParaRPr dirty="0"/>
          </a:p>
        </p:txBody>
      </p:sp>
      <p:sp>
        <p:nvSpPr>
          <p:cNvPr id="57" name="object 57"/>
          <p:cNvSpPr/>
          <p:nvPr/>
        </p:nvSpPr>
        <p:spPr>
          <a:xfrm>
            <a:off x="4531502" y="4346154"/>
            <a:ext cx="0" cy="0"/>
          </a:xfrm>
          <a:custGeom>
            <a:avLst/>
            <a:gdLst/>
            <a:ahLst/>
            <a:cxnLst/>
            <a:rect l="l" t="t" r="r" b="b"/>
            <a:pathLst>
              <a:path>
                <a:moveTo>
                  <a:pt x="0" y="0"/>
                </a:moveTo>
                <a:lnTo>
                  <a:pt x="0" y="0"/>
                </a:lnTo>
              </a:path>
            </a:pathLst>
          </a:custGeom>
          <a:ln w="12700">
            <a:solidFill>
              <a:srgbClr val="AFD6AB"/>
            </a:solidFill>
          </a:ln>
        </p:spPr>
        <p:txBody>
          <a:bodyPr wrap="square" lIns="0" tIns="0" rIns="0" bIns="0" rtlCol="0"/>
          <a:lstStyle/>
          <a:p>
            <a:endParaRPr dirty="0"/>
          </a:p>
        </p:txBody>
      </p:sp>
      <p:sp>
        <p:nvSpPr>
          <p:cNvPr id="58" name="object 58"/>
          <p:cNvSpPr/>
          <p:nvPr/>
        </p:nvSpPr>
        <p:spPr>
          <a:xfrm>
            <a:off x="4531502" y="6251002"/>
            <a:ext cx="0" cy="0"/>
          </a:xfrm>
          <a:custGeom>
            <a:avLst/>
            <a:gdLst/>
            <a:ahLst/>
            <a:cxnLst/>
            <a:rect l="l" t="t" r="r" b="b"/>
            <a:pathLst>
              <a:path>
                <a:moveTo>
                  <a:pt x="0" y="0"/>
                </a:moveTo>
                <a:lnTo>
                  <a:pt x="0" y="0"/>
                </a:lnTo>
              </a:path>
            </a:pathLst>
          </a:custGeom>
          <a:ln w="12700">
            <a:solidFill>
              <a:srgbClr val="AFD6AB"/>
            </a:solidFill>
          </a:ln>
        </p:spPr>
        <p:txBody>
          <a:bodyPr wrap="square" lIns="0" tIns="0" rIns="0" bIns="0" rtlCol="0"/>
          <a:lstStyle/>
          <a:p>
            <a:endParaRPr dirty="0"/>
          </a:p>
        </p:txBody>
      </p:sp>
      <p:sp>
        <p:nvSpPr>
          <p:cNvPr id="59" name="object 59"/>
          <p:cNvSpPr/>
          <p:nvPr/>
        </p:nvSpPr>
        <p:spPr>
          <a:xfrm>
            <a:off x="4506102" y="6251004"/>
            <a:ext cx="50800" cy="50800"/>
          </a:xfrm>
          <a:custGeom>
            <a:avLst/>
            <a:gdLst/>
            <a:ahLst/>
            <a:cxnLst/>
            <a:rect l="l" t="t" r="r" b="b"/>
            <a:pathLst>
              <a:path w="50800" h="50800">
                <a:moveTo>
                  <a:pt x="25400" y="50800"/>
                </a:moveTo>
                <a:lnTo>
                  <a:pt x="35289" y="48804"/>
                </a:lnTo>
                <a:lnTo>
                  <a:pt x="43362" y="43362"/>
                </a:lnTo>
                <a:lnTo>
                  <a:pt x="48804" y="35289"/>
                </a:lnTo>
                <a:lnTo>
                  <a:pt x="50800" y="25400"/>
                </a:lnTo>
                <a:lnTo>
                  <a:pt x="48804" y="15510"/>
                </a:lnTo>
                <a:lnTo>
                  <a:pt x="43362" y="7437"/>
                </a:lnTo>
                <a:lnTo>
                  <a:pt x="35289" y="1995"/>
                </a:lnTo>
                <a:lnTo>
                  <a:pt x="25400" y="0"/>
                </a:lnTo>
                <a:lnTo>
                  <a:pt x="15510" y="1995"/>
                </a:lnTo>
                <a:lnTo>
                  <a:pt x="7437" y="7437"/>
                </a:lnTo>
                <a:lnTo>
                  <a:pt x="1995" y="15510"/>
                </a:lnTo>
                <a:lnTo>
                  <a:pt x="0" y="25400"/>
                </a:lnTo>
                <a:lnTo>
                  <a:pt x="1995" y="35289"/>
                </a:lnTo>
                <a:lnTo>
                  <a:pt x="7437" y="43362"/>
                </a:lnTo>
                <a:lnTo>
                  <a:pt x="15510" y="48804"/>
                </a:lnTo>
                <a:lnTo>
                  <a:pt x="25400" y="50800"/>
                </a:lnTo>
                <a:close/>
              </a:path>
            </a:pathLst>
          </a:custGeom>
          <a:ln w="12700">
            <a:solidFill>
              <a:srgbClr val="AFD6AB"/>
            </a:solidFill>
          </a:ln>
        </p:spPr>
        <p:txBody>
          <a:bodyPr wrap="square" lIns="0" tIns="0" rIns="0" bIns="0" rtlCol="0"/>
          <a:lstStyle/>
          <a:p>
            <a:endParaRPr dirty="0"/>
          </a:p>
        </p:txBody>
      </p:sp>
      <p:sp>
        <p:nvSpPr>
          <p:cNvPr id="64" name="object 64"/>
          <p:cNvSpPr/>
          <p:nvPr/>
        </p:nvSpPr>
        <p:spPr>
          <a:xfrm>
            <a:off x="4455759" y="4870937"/>
            <a:ext cx="151485" cy="151485"/>
          </a:xfrm>
          <a:prstGeom prst="rect">
            <a:avLst/>
          </a:prstGeom>
          <a:blipFill>
            <a:blip r:embed="rId3" cstate="print"/>
            <a:stretch>
              <a:fillRect/>
            </a:stretch>
          </a:blipFill>
        </p:spPr>
        <p:txBody>
          <a:bodyPr wrap="square" lIns="0" tIns="0" rIns="0" bIns="0" rtlCol="0"/>
          <a:lstStyle/>
          <a:p>
            <a:endParaRPr dirty="0"/>
          </a:p>
        </p:txBody>
      </p:sp>
      <p:sp>
        <p:nvSpPr>
          <p:cNvPr id="66" name="object 66"/>
          <p:cNvSpPr/>
          <p:nvPr/>
        </p:nvSpPr>
        <p:spPr>
          <a:xfrm>
            <a:off x="4455759" y="5208494"/>
            <a:ext cx="151485" cy="151485"/>
          </a:xfrm>
          <a:prstGeom prst="rect">
            <a:avLst/>
          </a:prstGeom>
          <a:blipFill>
            <a:blip r:embed="rId3" cstate="print"/>
            <a:stretch>
              <a:fillRect/>
            </a:stretch>
          </a:blipFill>
        </p:spPr>
        <p:txBody>
          <a:bodyPr wrap="square" lIns="0" tIns="0" rIns="0" bIns="0" rtlCol="0"/>
          <a:lstStyle/>
          <a:p>
            <a:endParaRPr dirty="0"/>
          </a:p>
        </p:txBody>
      </p:sp>
      <p:sp>
        <p:nvSpPr>
          <p:cNvPr id="68" name="object 68"/>
          <p:cNvSpPr/>
          <p:nvPr/>
        </p:nvSpPr>
        <p:spPr>
          <a:xfrm>
            <a:off x="4455759" y="5546051"/>
            <a:ext cx="151485" cy="151485"/>
          </a:xfrm>
          <a:prstGeom prst="rect">
            <a:avLst/>
          </a:prstGeom>
          <a:blipFill>
            <a:blip r:embed="rId3" cstate="print"/>
            <a:stretch>
              <a:fillRect/>
            </a:stretch>
          </a:blipFill>
        </p:spPr>
        <p:txBody>
          <a:bodyPr wrap="square" lIns="0" tIns="0" rIns="0" bIns="0" rtlCol="0"/>
          <a:lstStyle/>
          <a:p>
            <a:endParaRPr dirty="0"/>
          </a:p>
        </p:txBody>
      </p:sp>
      <p:sp>
        <p:nvSpPr>
          <p:cNvPr id="70" name="object 70"/>
          <p:cNvSpPr txBox="1">
            <a:spLocks noGrp="1"/>
          </p:cNvSpPr>
          <p:nvPr>
            <p:ph type="title"/>
          </p:nvPr>
        </p:nvSpPr>
        <p:spPr>
          <a:xfrm>
            <a:off x="581999" y="1156635"/>
            <a:ext cx="1978660" cy="382270"/>
          </a:xfrm>
          <a:prstGeom prst="rect">
            <a:avLst/>
          </a:prstGeom>
        </p:spPr>
        <p:txBody>
          <a:bodyPr vert="horz" wrap="square" lIns="0" tIns="11430" rIns="0" bIns="0" rtlCol="0">
            <a:spAutoFit/>
          </a:bodyPr>
          <a:lstStyle/>
          <a:p>
            <a:pPr algn="ctr">
              <a:lnSpc>
                <a:spcPct val="100000"/>
              </a:lnSpc>
              <a:spcBef>
                <a:spcPts val="90"/>
              </a:spcBef>
            </a:pPr>
            <a:r>
              <a:rPr lang="en-US" sz="2350" spc="-190" dirty="0">
                <a:solidFill>
                  <a:srgbClr val="FFFFFF"/>
                </a:solidFill>
                <a:latin typeface="Arial Black"/>
                <a:cs typeface="Arial Black"/>
              </a:rPr>
              <a:t>   CONCEPT	</a:t>
            </a:r>
            <a:endParaRPr sz="2350" dirty="0">
              <a:latin typeface="Arial Black"/>
              <a:cs typeface="Arial Black"/>
            </a:endParaRPr>
          </a:p>
        </p:txBody>
      </p:sp>
    </p:spTree>
    <p:extLst>
      <p:ext uri="{BB962C8B-B14F-4D97-AF65-F5344CB8AC3E}">
        <p14:creationId xmlns:p14="http://schemas.microsoft.com/office/powerpoint/2010/main" val="2575052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2D6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TotalTime>
  <Words>315</Words>
  <Application>Microsoft Office PowerPoint</Application>
  <PresentationFormat>Aangepast</PresentationFormat>
  <Paragraphs>84</Paragraphs>
  <Slides>11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Arial Black</vt:lpstr>
      <vt:lpstr>Calibri</vt:lpstr>
      <vt:lpstr>Century Gothic</vt:lpstr>
      <vt:lpstr>Tahoma</vt:lpstr>
      <vt:lpstr>Times New Roman</vt:lpstr>
      <vt:lpstr>Office Theme</vt:lpstr>
      <vt:lpstr>PowerPoint-presentatie</vt:lpstr>
      <vt:lpstr>CONCEPT</vt:lpstr>
      <vt:lpstr>REGIONAL RESEARCH</vt:lpstr>
      <vt:lpstr>REGIONAL RESEARCH</vt:lpstr>
      <vt:lpstr>REGIONAL RESEARCH</vt:lpstr>
      <vt:lpstr>       August 2018 October 2018</vt:lpstr>
      <vt:lpstr>PowerPoint-presentatie</vt:lpstr>
      <vt:lpstr>   CONCEPT </vt:lpstr>
      <vt:lpstr>   CONCEPT </vt:lpstr>
      <vt:lpstr>   CONCEPT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Timur Oganov</dc:creator>
  <cp:lastModifiedBy>Kato Zilvervloot</cp:lastModifiedBy>
  <cp:revision>43</cp:revision>
  <dcterms:created xsi:type="dcterms:W3CDTF">2018-10-15T07:53:02Z</dcterms:created>
  <dcterms:modified xsi:type="dcterms:W3CDTF">2019-09-20T14:46:05Z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2018-09-21T00:00:00Z</vt:filetime>
  </property>
  <property fmtid="{D5CDD505-2E9C-101B-9397-08002B2CF9AE}" pid="3" name="Creator">
    <vt:lpwstr>Adobe InDesign CC 13.1 (Windows)</vt:lpwstr>
  </property>
  <property fmtid="{D5CDD505-2E9C-101B-9397-08002B2CF9AE}" pid="4" name="LastSaved">
    <vt:filetime>2018-10-15T00:00:00Z</vt:filetime>
  </property>
</Properties>
</file>